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2" r:id="rId4"/>
    <p:sldId id="263" r:id="rId5"/>
    <p:sldId id="266" r:id="rId6"/>
    <p:sldId id="264" r:id="rId7"/>
    <p:sldId id="282" r:id="rId8"/>
    <p:sldId id="267" r:id="rId9"/>
    <p:sldId id="283" r:id="rId10"/>
    <p:sldId id="280" r:id="rId11"/>
    <p:sldId id="265" r:id="rId12"/>
    <p:sldId id="278" r:id="rId13"/>
    <p:sldId id="259" r:id="rId14"/>
    <p:sldId id="274" r:id="rId15"/>
    <p:sldId id="277" r:id="rId16"/>
    <p:sldId id="281" r:id="rId17"/>
    <p:sldId id="268" r:id="rId18"/>
    <p:sldId id="279" r:id="rId19"/>
    <p:sldId id="260" r:id="rId20"/>
    <p:sldId id="261" r:id="rId21"/>
    <p:sldId id="269" r:id="rId22"/>
    <p:sldId id="270" r:id="rId23"/>
    <p:sldId id="271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53" d="100"/>
          <a:sy n="53" d="100"/>
        </p:scale>
        <p:origin x="2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addie%20Schwarz\Documents\ActiveTectonics\DL%20profiles%203_8_21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addie%20Schwarz\Documents\ActiveTectonics\DL%20profiles%203_8_21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addie%20Schwarz\Documents\ActiveTectonics\DL%20profiles%203_8_21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addie%20Schwarz\Documents\ActiveTectonics\DL%20profiles%203_8_21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addie%20Schwarz\Documents\ActiveTectonics\DL%20profiles%203_8_21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addie%20Schwarz\Documents\ActiveTectonics\DL%20profiles%203_8_21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addie%20Schwarz\Documents\ActiveTectonics\DL%20profiles%203_8_21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addie%20Schwarz\Documents\ActiveTectonics\DL%20profiles%203_8_21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Scarp 1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tx>
            <c:strRef>
              <c:f>Sheet1!$C$1</c:f>
              <c:strCache>
                <c:ptCount val="1"/>
                <c:pt idx="0">
                  <c:v>Throw (m)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Sheet1!$B$2:$B$1001</c:f>
              <c:numCache>
                <c:formatCode>General</c:formatCode>
                <c:ptCount val="1000"/>
                <c:pt idx="0">
                  <c:v>0</c:v>
                </c:pt>
                <c:pt idx="1">
                  <c:v>10</c:v>
                </c:pt>
                <c:pt idx="2">
                  <c:v>20</c:v>
                </c:pt>
                <c:pt idx="3">
                  <c:v>30</c:v>
                </c:pt>
                <c:pt idx="4">
                  <c:v>40</c:v>
                </c:pt>
                <c:pt idx="5">
                  <c:v>50</c:v>
                </c:pt>
                <c:pt idx="6">
                  <c:v>60</c:v>
                </c:pt>
                <c:pt idx="7">
                  <c:v>70</c:v>
                </c:pt>
                <c:pt idx="8">
                  <c:v>80</c:v>
                </c:pt>
                <c:pt idx="9">
                  <c:v>90</c:v>
                </c:pt>
                <c:pt idx="10">
                  <c:v>100</c:v>
                </c:pt>
                <c:pt idx="11">
                  <c:v>110</c:v>
                </c:pt>
                <c:pt idx="12">
                  <c:v>120</c:v>
                </c:pt>
                <c:pt idx="13">
                  <c:v>130</c:v>
                </c:pt>
                <c:pt idx="14">
                  <c:v>140</c:v>
                </c:pt>
                <c:pt idx="15">
                  <c:v>150</c:v>
                </c:pt>
                <c:pt idx="16">
                  <c:v>160</c:v>
                </c:pt>
                <c:pt idx="17">
                  <c:v>170</c:v>
                </c:pt>
                <c:pt idx="18">
                  <c:v>180</c:v>
                </c:pt>
                <c:pt idx="19">
                  <c:v>190</c:v>
                </c:pt>
                <c:pt idx="20">
                  <c:v>200</c:v>
                </c:pt>
                <c:pt idx="21">
                  <c:v>210</c:v>
                </c:pt>
                <c:pt idx="22">
                  <c:v>220</c:v>
                </c:pt>
                <c:pt idx="23">
                  <c:v>230</c:v>
                </c:pt>
                <c:pt idx="24">
                  <c:v>240</c:v>
                </c:pt>
                <c:pt idx="25">
                  <c:v>250</c:v>
                </c:pt>
                <c:pt idx="26">
                  <c:v>260</c:v>
                </c:pt>
                <c:pt idx="27">
                  <c:v>270</c:v>
                </c:pt>
                <c:pt idx="28">
                  <c:v>280</c:v>
                </c:pt>
                <c:pt idx="29">
                  <c:v>290</c:v>
                </c:pt>
                <c:pt idx="30">
                  <c:v>300</c:v>
                </c:pt>
                <c:pt idx="31">
                  <c:v>310</c:v>
                </c:pt>
                <c:pt idx="32">
                  <c:v>320</c:v>
                </c:pt>
                <c:pt idx="33">
                  <c:v>330</c:v>
                </c:pt>
                <c:pt idx="34">
                  <c:v>340</c:v>
                </c:pt>
                <c:pt idx="35">
                  <c:v>350</c:v>
                </c:pt>
                <c:pt idx="36">
                  <c:v>360</c:v>
                </c:pt>
                <c:pt idx="37">
                  <c:v>370</c:v>
                </c:pt>
                <c:pt idx="38">
                  <c:v>380</c:v>
                </c:pt>
                <c:pt idx="39">
                  <c:v>390</c:v>
                </c:pt>
                <c:pt idx="40">
                  <c:v>400</c:v>
                </c:pt>
                <c:pt idx="41">
                  <c:v>410</c:v>
                </c:pt>
                <c:pt idx="42">
                  <c:v>420</c:v>
                </c:pt>
                <c:pt idx="43">
                  <c:v>430</c:v>
                </c:pt>
                <c:pt idx="44">
                  <c:v>440</c:v>
                </c:pt>
                <c:pt idx="45">
                  <c:v>450</c:v>
                </c:pt>
                <c:pt idx="46">
                  <c:v>460</c:v>
                </c:pt>
                <c:pt idx="47">
                  <c:v>470</c:v>
                </c:pt>
                <c:pt idx="48">
                  <c:v>480</c:v>
                </c:pt>
                <c:pt idx="49">
                  <c:v>490</c:v>
                </c:pt>
                <c:pt idx="50">
                  <c:v>500</c:v>
                </c:pt>
                <c:pt idx="51">
                  <c:v>510</c:v>
                </c:pt>
                <c:pt idx="52">
                  <c:v>520</c:v>
                </c:pt>
                <c:pt idx="53">
                  <c:v>530</c:v>
                </c:pt>
                <c:pt idx="54">
                  <c:v>540</c:v>
                </c:pt>
                <c:pt idx="55">
                  <c:v>550</c:v>
                </c:pt>
                <c:pt idx="56">
                  <c:v>560</c:v>
                </c:pt>
                <c:pt idx="57">
                  <c:v>570</c:v>
                </c:pt>
                <c:pt idx="58">
                  <c:v>580</c:v>
                </c:pt>
                <c:pt idx="59">
                  <c:v>590</c:v>
                </c:pt>
                <c:pt idx="60">
                  <c:v>600</c:v>
                </c:pt>
                <c:pt idx="61">
                  <c:v>610</c:v>
                </c:pt>
                <c:pt idx="62">
                  <c:v>620</c:v>
                </c:pt>
                <c:pt idx="63">
                  <c:v>630</c:v>
                </c:pt>
                <c:pt idx="64">
                  <c:v>640</c:v>
                </c:pt>
                <c:pt idx="65">
                  <c:v>650</c:v>
                </c:pt>
                <c:pt idx="66">
                  <c:v>660</c:v>
                </c:pt>
                <c:pt idx="67">
                  <c:v>670</c:v>
                </c:pt>
                <c:pt idx="68">
                  <c:v>680</c:v>
                </c:pt>
                <c:pt idx="69">
                  <c:v>690</c:v>
                </c:pt>
                <c:pt idx="70">
                  <c:v>700</c:v>
                </c:pt>
                <c:pt idx="71">
                  <c:v>710</c:v>
                </c:pt>
                <c:pt idx="72">
                  <c:v>720</c:v>
                </c:pt>
                <c:pt idx="73">
                  <c:v>730</c:v>
                </c:pt>
                <c:pt idx="74">
                  <c:v>740</c:v>
                </c:pt>
                <c:pt idx="75">
                  <c:v>750</c:v>
                </c:pt>
                <c:pt idx="76">
                  <c:v>760</c:v>
                </c:pt>
                <c:pt idx="77">
                  <c:v>770</c:v>
                </c:pt>
                <c:pt idx="78">
                  <c:v>780</c:v>
                </c:pt>
                <c:pt idx="79">
                  <c:v>790</c:v>
                </c:pt>
                <c:pt idx="80">
                  <c:v>800</c:v>
                </c:pt>
                <c:pt idx="81">
                  <c:v>810</c:v>
                </c:pt>
                <c:pt idx="82">
                  <c:v>820</c:v>
                </c:pt>
                <c:pt idx="83">
                  <c:v>830</c:v>
                </c:pt>
                <c:pt idx="84">
                  <c:v>840</c:v>
                </c:pt>
                <c:pt idx="85">
                  <c:v>850</c:v>
                </c:pt>
                <c:pt idx="86">
                  <c:v>860</c:v>
                </c:pt>
                <c:pt idx="87">
                  <c:v>870</c:v>
                </c:pt>
                <c:pt idx="88">
                  <c:v>880</c:v>
                </c:pt>
                <c:pt idx="89">
                  <c:v>890</c:v>
                </c:pt>
                <c:pt idx="90">
                  <c:v>900</c:v>
                </c:pt>
                <c:pt idx="91">
                  <c:v>910</c:v>
                </c:pt>
                <c:pt idx="92">
                  <c:v>920</c:v>
                </c:pt>
                <c:pt idx="93">
                  <c:v>930</c:v>
                </c:pt>
                <c:pt idx="94">
                  <c:v>940</c:v>
                </c:pt>
                <c:pt idx="95">
                  <c:v>950</c:v>
                </c:pt>
                <c:pt idx="96">
                  <c:v>960</c:v>
                </c:pt>
                <c:pt idx="97">
                  <c:v>970</c:v>
                </c:pt>
                <c:pt idx="98">
                  <c:v>980</c:v>
                </c:pt>
                <c:pt idx="99">
                  <c:v>990</c:v>
                </c:pt>
                <c:pt idx="100">
                  <c:v>1000</c:v>
                </c:pt>
                <c:pt idx="101">
                  <c:v>1010</c:v>
                </c:pt>
                <c:pt idx="102">
                  <c:v>1020</c:v>
                </c:pt>
                <c:pt idx="103">
                  <c:v>1030</c:v>
                </c:pt>
                <c:pt idx="104">
                  <c:v>1040</c:v>
                </c:pt>
                <c:pt idx="105">
                  <c:v>1050</c:v>
                </c:pt>
                <c:pt idx="106">
                  <c:v>1060</c:v>
                </c:pt>
                <c:pt idx="107">
                  <c:v>1070</c:v>
                </c:pt>
                <c:pt idx="108">
                  <c:v>1080</c:v>
                </c:pt>
                <c:pt idx="109">
                  <c:v>1090</c:v>
                </c:pt>
                <c:pt idx="110">
                  <c:v>1100</c:v>
                </c:pt>
                <c:pt idx="111">
                  <c:v>1110</c:v>
                </c:pt>
                <c:pt idx="112">
                  <c:v>1120</c:v>
                </c:pt>
                <c:pt idx="113">
                  <c:v>1130</c:v>
                </c:pt>
                <c:pt idx="114">
                  <c:v>1140</c:v>
                </c:pt>
                <c:pt idx="115">
                  <c:v>1150</c:v>
                </c:pt>
                <c:pt idx="116">
                  <c:v>1160</c:v>
                </c:pt>
                <c:pt idx="117">
                  <c:v>1170</c:v>
                </c:pt>
                <c:pt idx="118">
                  <c:v>1180</c:v>
                </c:pt>
                <c:pt idx="119">
                  <c:v>1190</c:v>
                </c:pt>
                <c:pt idx="120">
                  <c:v>1200</c:v>
                </c:pt>
                <c:pt idx="121">
                  <c:v>1210</c:v>
                </c:pt>
                <c:pt idx="122">
                  <c:v>1220</c:v>
                </c:pt>
                <c:pt idx="123">
                  <c:v>1230</c:v>
                </c:pt>
                <c:pt idx="124">
                  <c:v>1240</c:v>
                </c:pt>
                <c:pt idx="125">
                  <c:v>1250</c:v>
                </c:pt>
                <c:pt idx="126">
                  <c:v>1260</c:v>
                </c:pt>
                <c:pt idx="127">
                  <c:v>1270</c:v>
                </c:pt>
                <c:pt idx="128">
                  <c:v>1280</c:v>
                </c:pt>
                <c:pt idx="129">
                  <c:v>1290</c:v>
                </c:pt>
                <c:pt idx="130">
                  <c:v>1300</c:v>
                </c:pt>
                <c:pt idx="131">
                  <c:v>1310</c:v>
                </c:pt>
                <c:pt idx="132">
                  <c:v>1320</c:v>
                </c:pt>
                <c:pt idx="133">
                  <c:v>1330</c:v>
                </c:pt>
                <c:pt idx="134">
                  <c:v>1340</c:v>
                </c:pt>
                <c:pt idx="135">
                  <c:v>1350</c:v>
                </c:pt>
                <c:pt idx="136">
                  <c:v>1360</c:v>
                </c:pt>
                <c:pt idx="137">
                  <c:v>1370</c:v>
                </c:pt>
                <c:pt idx="138">
                  <c:v>1380</c:v>
                </c:pt>
                <c:pt idx="139">
                  <c:v>1390</c:v>
                </c:pt>
                <c:pt idx="140">
                  <c:v>1400</c:v>
                </c:pt>
                <c:pt idx="141">
                  <c:v>1410</c:v>
                </c:pt>
                <c:pt idx="142">
                  <c:v>1420</c:v>
                </c:pt>
                <c:pt idx="143">
                  <c:v>1430</c:v>
                </c:pt>
                <c:pt idx="144">
                  <c:v>1440</c:v>
                </c:pt>
                <c:pt idx="145">
                  <c:v>1450</c:v>
                </c:pt>
                <c:pt idx="146">
                  <c:v>1460</c:v>
                </c:pt>
                <c:pt idx="147">
                  <c:v>1470</c:v>
                </c:pt>
                <c:pt idx="148">
                  <c:v>1480</c:v>
                </c:pt>
                <c:pt idx="149">
                  <c:v>1490</c:v>
                </c:pt>
                <c:pt idx="150">
                  <c:v>1500</c:v>
                </c:pt>
                <c:pt idx="151">
                  <c:v>1510</c:v>
                </c:pt>
                <c:pt idx="152">
                  <c:v>1520</c:v>
                </c:pt>
                <c:pt idx="153">
                  <c:v>1530</c:v>
                </c:pt>
                <c:pt idx="154">
                  <c:v>1540</c:v>
                </c:pt>
                <c:pt idx="155">
                  <c:v>1550</c:v>
                </c:pt>
                <c:pt idx="156">
                  <c:v>1560</c:v>
                </c:pt>
                <c:pt idx="157">
                  <c:v>1570</c:v>
                </c:pt>
                <c:pt idx="158">
                  <c:v>1580</c:v>
                </c:pt>
                <c:pt idx="159">
                  <c:v>1590</c:v>
                </c:pt>
                <c:pt idx="160">
                  <c:v>1600</c:v>
                </c:pt>
                <c:pt idx="161">
                  <c:v>1610</c:v>
                </c:pt>
                <c:pt idx="162">
                  <c:v>1620</c:v>
                </c:pt>
                <c:pt idx="163">
                  <c:v>1630</c:v>
                </c:pt>
                <c:pt idx="164">
                  <c:v>1640</c:v>
                </c:pt>
                <c:pt idx="165">
                  <c:v>1650</c:v>
                </c:pt>
                <c:pt idx="166">
                  <c:v>1660</c:v>
                </c:pt>
                <c:pt idx="167">
                  <c:v>1670</c:v>
                </c:pt>
                <c:pt idx="168">
                  <c:v>1680</c:v>
                </c:pt>
                <c:pt idx="169">
                  <c:v>1690</c:v>
                </c:pt>
                <c:pt idx="170">
                  <c:v>1700</c:v>
                </c:pt>
                <c:pt idx="171">
                  <c:v>1710</c:v>
                </c:pt>
                <c:pt idx="172">
                  <c:v>1720</c:v>
                </c:pt>
                <c:pt idx="173">
                  <c:v>1730</c:v>
                </c:pt>
                <c:pt idx="174">
                  <c:v>1740</c:v>
                </c:pt>
              </c:numCache>
            </c:numRef>
          </c:xVal>
          <c:yVal>
            <c:numRef>
              <c:f>Sheet1!$C$2:$C$1001</c:f>
              <c:numCache>
                <c:formatCode>General</c:formatCode>
                <c:ptCount val="1000"/>
                <c:pt idx="0">
                  <c:v>1.6354522709999999</c:v>
                </c:pt>
                <c:pt idx="1">
                  <c:v>1.4908905029999999</c:v>
                </c:pt>
                <c:pt idx="2">
                  <c:v>1.6243400569999999</c:v>
                </c:pt>
                <c:pt idx="3">
                  <c:v>2.2440757750000002</c:v>
                </c:pt>
                <c:pt idx="4">
                  <c:v>2.7341251369999999</c:v>
                </c:pt>
                <c:pt idx="5">
                  <c:v>4.7118206020000004</c:v>
                </c:pt>
                <c:pt idx="6">
                  <c:v>5.68340683</c:v>
                </c:pt>
                <c:pt idx="7">
                  <c:v>5.0543899540000004</c:v>
                </c:pt>
                <c:pt idx="8">
                  <c:v>6.6582355499999997</c:v>
                </c:pt>
                <c:pt idx="9">
                  <c:v>6.642391205</c:v>
                </c:pt>
                <c:pt idx="10">
                  <c:v>7.2048053740000002</c:v>
                </c:pt>
                <c:pt idx="11">
                  <c:v>7.5175037380000003</c:v>
                </c:pt>
                <c:pt idx="12">
                  <c:v>10.08670616</c:v>
                </c:pt>
                <c:pt idx="13">
                  <c:v>11.24791336</c:v>
                </c:pt>
                <c:pt idx="14">
                  <c:v>11.105426789999999</c:v>
                </c:pt>
                <c:pt idx="15">
                  <c:v>11.372604369999999</c:v>
                </c:pt>
                <c:pt idx="16">
                  <c:v>12.22174644</c:v>
                </c:pt>
                <c:pt idx="17">
                  <c:v>12.114469529999999</c:v>
                </c:pt>
                <c:pt idx="18">
                  <c:v>11.84674263</c:v>
                </c:pt>
                <c:pt idx="19">
                  <c:v>12.718795780000001</c:v>
                </c:pt>
                <c:pt idx="20">
                  <c:v>13.8026619</c:v>
                </c:pt>
                <c:pt idx="21">
                  <c:v>13.3207798</c:v>
                </c:pt>
                <c:pt idx="22">
                  <c:v>12.78767204</c:v>
                </c:pt>
                <c:pt idx="23">
                  <c:v>13.3374176</c:v>
                </c:pt>
                <c:pt idx="24">
                  <c:v>12.78187943</c:v>
                </c:pt>
                <c:pt idx="25">
                  <c:v>12.27630615</c:v>
                </c:pt>
                <c:pt idx="26">
                  <c:v>13.31202126</c:v>
                </c:pt>
                <c:pt idx="27">
                  <c:v>12.61697388</c:v>
                </c:pt>
                <c:pt idx="28">
                  <c:v>12.5954113</c:v>
                </c:pt>
                <c:pt idx="29">
                  <c:v>13.34830856</c:v>
                </c:pt>
                <c:pt idx="30">
                  <c:v>13.601896289999999</c:v>
                </c:pt>
                <c:pt idx="31">
                  <c:v>14.00362778</c:v>
                </c:pt>
                <c:pt idx="32">
                  <c:v>14.38699532</c:v>
                </c:pt>
                <c:pt idx="33">
                  <c:v>15.14328671</c:v>
                </c:pt>
                <c:pt idx="34">
                  <c:v>15.816910740000001</c:v>
                </c:pt>
                <c:pt idx="35">
                  <c:v>16.170938490000001</c:v>
                </c:pt>
                <c:pt idx="36">
                  <c:v>16.785852429999998</c:v>
                </c:pt>
                <c:pt idx="37">
                  <c:v>16.247463230000001</c:v>
                </c:pt>
                <c:pt idx="38">
                  <c:v>16.629004479999999</c:v>
                </c:pt>
                <c:pt idx="39">
                  <c:v>16.85969639</c:v>
                </c:pt>
                <c:pt idx="40">
                  <c:v>17.130653379999998</c:v>
                </c:pt>
                <c:pt idx="41">
                  <c:v>15.598747250000001</c:v>
                </c:pt>
                <c:pt idx="42">
                  <c:v>15.546884540000001</c:v>
                </c:pt>
                <c:pt idx="43">
                  <c:v>15.363554000000001</c:v>
                </c:pt>
                <c:pt idx="44">
                  <c:v>16.401733400000001</c:v>
                </c:pt>
                <c:pt idx="45">
                  <c:v>16.49482059</c:v>
                </c:pt>
                <c:pt idx="46">
                  <c:v>16.042440410000001</c:v>
                </c:pt>
                <c:pt idx="47">
                  <c:v>16.43069839</c:v>
                </c:pt>
                <c:pt idx="48">
                  <c:v>17.05486393</c:v>
                </c:pt>
                <c:pt idx="49">
                  <c:v>17.687615390000001</c:v>
                </c:pt>
                <c:pt idx="50">
                  <c:v>18.363228800000002</c:v>
                </c:pt>
                <c:pt idx="51">
                  <c:v>18.726383210000002</c:v>
                </c:pt>
                <c:pt idx="52">
                  <c:v>19.17875957</c:v>
                </c:pt>
                <c:pt idx="53">
                  <c:v>19.414050100000001</c:v>
                </c:pt>
                <c:pt idx="54">
                  <c:v>20.314929960000001</c:v>
                </c:pt>
                <c:pt idx="55">
                  <c:v>20.101505280000001</c:v>
                </c:pt>
                <c:pt idx="56">
                  <c:v>20.321628570000001</c:v>
                </c:pt>
                <c:pt idx="57">
                  <c:v>19.406174660000001</c:v>
                </c:pt>
                <c:pt idx="58">
                  <c:v>19.470696449999998</c:v>
                </c:pt>
                <c:pt idx="59">
                  <c:v>19.54491234</c:v>
                </c:pt>
                <c:pt idx="60">
                  <c:v>19.755201339999999</c:v>
                </c:pt>
                <c:pt idx="61">
                  <c:v>19.980596540000001</c:v>
                </c:pt>
                <c:pt idx="62">
                  <c:v>20.434529300000001</c:v>
                </c:pt>
                <c:pt idx="63">
                  <c:v>19.609536169999998</c:v>
                </c:pt>
                <c:pt idx="64">
                  <c:v>20.537149429999999</c:v>
                </c:pt>
                <c:pt idx="65">
                  <c:v>19.599931720000001</c:v>
                </c:pt>
                <c:pt idx="66">
                  <c:v>18.947121620000001</c:v>
                </c:pt>
                <c:pt idx="67">
                  <c:v>19.107003209999998</c:v>
                </c:pt>
                <c:pt idx="68">
                  <c:v>19.378108019999999</c:v>
                </c:pt>
                <c:pt idx="69">
                  <c:v>18.792376520000001</c:v>
                </c:pt>
                <c:pt idx="70">
                  <c:v>19.068890570000001</c:v>
                </c:pt>
                <c:pt idx="71">
                  <c:v>17.147745130000001</c:v>
                </c:pt>
                <c:pt idx="72">
                  <c:v>19.53508472</c:v>
                </c:pt>
                <c:pt idx="73">
                  <c:v>19.411820410000001</c:v>
                </c:pt>
                <c:pt idx="74">
                  <c:v>19.62656784</c:v>
                </c:pt>
                <c:pt idx="75">
                  <c:v>19.987404819999998</c:v>
                </c:pt>
                <c:pt idx="76">
                  <c:v>21.874474530000001</c:v>
                </c:pt>
                <c:pt idx="77">
                  <c:v>22.25348997</c:v>
                </c:pt>
                <c:pt idx="78">
                  <c:v>21.30501318</c:v>
                </c:pt>
                <c:pt idx="79">
                  <c:v>21.338401789999999</c:v>
                </c:pt>
                <c:pt idx="80">
                  <c:v>21.070178030000001</c:v>
                </c:pt>
                <c:pt idx="81">
                  <c:v>21.474449159999999</c:v>
                </c:pt>
                <c:pt idx="82">
                  <c:v>21.576999659999998</c:v>
                </c:pt>
                <c:pt idx="83">
                  <c:v>21.312547210000002</c:v>
                </c:pt>
                <c:pt idx="84">
                  <c:v>21.682618139999999</c:v>
                </c:pt>
                <c:pt idx="85">
                  <c:v>22.136122700000001</c:v>
                </c:pt>
                <c:pt idx="86">
                  <c:v>21.8670826</c:v>
                </c:pt>
                <c:pt idx="87">
                  <c:v>22.101097580000001</c:v>
                </c:pt>
                <c:pt idx="88">
                  <c:v>21.964579109999999</c:v>
                </c:pt>
                <c:pt idx="89">
                  <c:v>22.322575090000001</c:v>
                </c:pt>
                <c:pt idx="90">
                  <c:v>22.357754709999998</c:v>
                </c:pt>
                <c:pt idx="91">
                  <c:v>22.266528610000002</c:v>
                </c:pt>
                <c:pt idx="92">
                  <c:v>22.607958790000001</c:v>
                </c:pt>
                <c:pt idx="93">
                  <c:v>22.35422754</c:v>
                </c:pt>
                <c:pt idx="94">
                  <c:v>22.69653559</c:v>
                </c:pt>
                <c:pt idx="95">
                  <c:v>23.07548761</c:v>
                </c:pt>
                <c:pt idx="96">
                  <c:v>23.30804586</c:v>
                </c:pt>
                <c:pt idx="97">
                  <c:v>22.636099340000001</c:v>
                </c:pt>
                <c:pt idx="98">
                  <c:v>21.719123360000001</c:v>
                </c:pt>
                <c:pt idx="99">
                  <c:v>21.975622179999998</c:v>
                </c:pt>
                <c:pt idx="100">
                  <c:v>21.90090275</c:v>
                </c:pt>
                <c:pt idx="101">
                  <c:v>21.318421359999999</c:v>
                </c:pt>
                <c:pt idx="102">
                  <c:v>21.3327651</c:v>
                </c:pt>
                <c:pt idx="103">
                  <c:v>21.682595729999999</c:v>
                </c:pt>
                <c:pt idx="104">
                  <c:v>21.31014347</c:v>
                </c:pt>
                <c:pt idx="105">
                  <c:v>21.282702449999999</c:v>
                </c:pt>
                <c:pt idx="106">
                  <c:v>21.154572959999999</c:v>
                </c:pt>
                <c:pt idx="107">
                  <c:v>20.929588320000001</c:v>
                </c:pt>
                <c:pt idx="108">
                  <c:v>20.907016280000001</c:v>
                </c:pt>
                <c:pt idx="109">
                  <c:v>20.859331130000001</c:v>
                </c:pt>
                <c:pt idx="110">
                  <c:v>19.36417007</c:v>
                </c:pt>
                <c:pt idx="111">
                  <c:v>19.692492959999999</c:v>
                </c:pt>
                <c:pt idx="112">
                  <c:v>18.66372728</c:v>
                </c:pt>
                <c:pt idx="113">
                  <c:v>18.2340169</c:v>
                </c:pt>
                <c:pt idx="114">
                  <c:v>18.306396960000001</c:v>
                </c:pt>
                <c:pt idx="115">
                  <c:v>17.037271499999999</c:v>
                </c:pt>
                <c:pt idx="116">
                  <c:v>17.13426638</c:v>
                </c:pt>
                <c:pt idx="117">
                  <c:v>17.358475210000002</c:v>
                </c:pt>
                <c:pt idx="118">
                  <c:v>18.679155829999999</c:v>
                </c:pt>
                <c:pt idx="119">
                  <c:v>18.980004789999999</c:v>
                </c:pt>
                <c:pt idx="120">
                  <c:v>19.036122800000001</c:v>
                </c:pt>
                <c:pt idx="121">
                  <c:v>18.530804629999999</c:v>
                </c:pt>
                <c:pt idx="122">
                  <c:v>17.467342850000001</c:v>
                </c:pt>
                <c:pt idx="123">
                  <c:v>16.510171410000002</c:v>
                </c:pt>
                <c:pt idx="124">
                  <c:v>17.094622139999998</c:v>
                </c:pt>
                <c:pt idx="125">
                  <c:v>16.18549204</c:v>
                </c:pt>
                <c:pt idx="126">
                  <c:v>16.437375070000002</c:v>
                </c:pt>
                <c:pt idx="127">
                  <c:v>15.49254513</c:v>
                </c:pt>
                <c:pt idx="128">
                  <c:v>15.54321098</c:v>
                </c:pt>
                <c:pt idx="129">
                  <c:v>15.8286047</c:v>
                </c:pt>
                <c:pt idx="130">
                  <c:v>15.483827590000001</c:v>
                </c:pt>
                <c:pt idx="131">
                  <c:v>14.612792020000001</c:v>
                </c:pt>
                <c:pt idx="132">
                  <c:v>16.64365578</c:v>
                </c:pt>
                <c:pt idx="133">
                  <c:v>15.56480408</c:v>
                </c:pt>
                <c:pt idx="134">
                  <c:v>14.363327979999999</c:v>
                </c:pt>
                <c:pt idx="135">
                  <c:v>14.34915447</c:v>
                </c:pt>
                <c:pt idx="136">
                  <c:v>14.7825737</c:v>
                </c:pt>
                <c:pt idx="137">
                  <c:v>15.106052399999999</c:v>
                </c:pt>
                <c:pt idx="138">
                  <c:v>14.445728300000001</c:v>
                </c:pt>
                <c:pt idx="139">
                  <c:v>14.15933895</c:v>
                </c:pt>
                <c:pt idx="140">
                  <c:v>13.109383579999999</c:v>
                </c:pt>
                <c:pt idx="141">
                  <c:v>13.032135009999999</c:v>
                </c:pt>
                <c:pt idx="142">
                  <c:v>12.520760539999999</c:v>
                </c:pt>
                <c:pt idx="143">
                  <c:v>13.625226019999999</c:v>
                </c:pt>
                <c:pt idx="144">
                  <c:v>12.965409279999999</c:v>
                </c:pt>
                <c:pt idx="145">
                  <c:v>12.67184258</c:v>
                </c:pt>
                <c:pt idx="146">
                  <c:v>13.52468491</c:v>
                </c:pt>
                <c:pt idx="147">
                  <c:v>11.493124010000001</c:v>
                </c:pt>
                <c:pt idx="148">
                  <c:v>10.81822777</c:v>
                </c:pt>
                <c:pt idx="149">
                  <c:v>10.95108795</c:v>
                </c:pt>
                <c:pt idx="150">
                  <c:v>11.112562179999999</c:v>
                </c:pt>
                <c:pt idx="151">
                  <c:v>10.488436699999999</c:v>
                </c:pt>
                <c:pt idx="152">
                  <c:v>10.827557560000001</c:v>
                </c:pt>
                <c:pt idx="153">
                  <c:v>10.86615181</c:v>
                </c:pt>
                <c:pt idx="154">
                  <c:v>9.9080381390000003</c:v>
                </c:pt>
                <c:pt idx="155">
                  <c:v>9.2063798899999991</c:v>
                </c:pt>
                <c:pt idx="156">
                  <c:v>8.7102890009999996</c:v>
                </c:pt>
                <c:pt idx="157">
                  <c:v>8.2191581730000003</c:v>
                </c:pt>
                <c:pt idx="158">
                  <c:v>8.2683601380000002</c:v>
                </c:pt>
                <c:pt idx="159">
                  <c:v>8.1579866410000008</c:v>
                </c:pt>
                <c:pt idx="160">
                  <c:v>8.0377216340000004</c:v>
                </c:pt>
                <c:pt idx="161">
                  <c:v>7.7318220139999996</c:v>
                </c:pt>
                <c:pt idx="162">
                  <c:v>7.3265314100000003</c:v>
                </c:pt>
                <c:pt idx="163">
                  <c:v>7.1729803089999997</c:v>
                </c:pt>
                <c:pt idx="164">
                  <c:v>7.5554924010000004</c:v>
                </c:pt>
                <c:pt idx="165">
                  <c:v>8.1616888050000007</c:v>
                </c:pt>
                <c:pt idx="166">
                  <c:v>7.2834186550000002</c:v>
                </c:pt>
                <c:pt idx="167">
                  <c:v>7.8557281489999999</c:v>
                </c:pt>
                <c:pt idx="168">
                  <c:v>7.4102859499999996</c:v>
                </c:pt>
                <c:pt idx="169">
                  <c:v>7.7633094790000001</c:v>
                </c:pt>
                <c:pt idx="170">
                  <c:v>7.5748443600000002</c:v>
                </c:pt>
                <c:pt idx="171">
                  <c:v>7.2995176319999997</c:v>
                </c:pt>
                <c:pt idx="172">
                  <c:v>7.1665773389999998</c:v>
                </c:pt>
                <c:pt idx="173">
                  <c:v>6.6513118740000001</c:v>
                </c:pt>
                <c:pt idx="174">
                  <c:v>6.2857971189999997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4B09-417C-A658-72C89D31C1B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93383224"/>
        <c:axId val="493375680"/>
      </c:scatterChart>
      <c:valAx>
        <c:axId val="49338322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Length</a:t>
                </a:r>
                <a:r>
                  <a:rPr lang="en-US" baseline="0"/>
                  <a:t> (m)</a:t>
                </a:r>
                <a:endParaRPr 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93375680"/>
        <c:crosses val="autoZero"/>
        <c:crossBetween val="midCat"/>
      </c:valAx>
      <c:valAx>
        <c:axId val="4933756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Throw</a:t>
                </a:r>
                <a:r>
                  <a:rPr lang="en-US" baseline="0"/>
                  <a:t> (m)</a:t>
                </a:r>
                <a:endParaRPr 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9338322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Scarp 2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Sheet2!$A$1:$A$1000</c:f>
              <c:numCache>
                <c:formatCode>General</c:formatCode>
                <c:ptCount val="1000"/>
                <c:pt idx="0">
                  <c:v>0</c:v>
                </c:pt>
                <c:pt idx="1">
                  <c:v>10</c:v>
                </c:pt>
                <c:pt idx="2">
                  <c:v>20</c:v>
                </c:pt>
                <c:pt idx="3">
                  <c:v>30</c:v>
                </c:pt>
                <c:pt idx="4">
                  <c:v>40</c:v>
                </c:pt>
                <c:pt idx="5">
                  <c:v>50</c:v>
                </c:pt>
                <c:pt idx="6">
                  <c:v>60</c:v>
                </c:pt>
                <c:pt idx="7">
                  <c:v>70</c:v>
                </c:pt>
                <c:pt idx="8">
                  <c:v>80</c:v>
                </c:pt>
                <c:pt idx="9">
                  <c:v>90</c:v>
                </c:pt>
                <c:pt idx="10">
                  <c:v>100</c:v>
                </c:pt>
                <c:pt idx="11">
                  <c:v>110</c:v>
                </c:pt>
                <c:pt idx="12">
                  <c:v>120</c:v>
                </c:pt>
                <c:pt idx="13">
                  <c:v>130</c:v>
                </c:pt>
                <c:pt idx="14">
                  <c:v>140</c:v>
                </c:pt>
                <c:pt idx="15">
                  <c:v>150</c:v>
                </c:pt>
                <c:pt idx="16">
                  <c:v>160</c:v>
                </c:pt>
                <c:pt idx="17">
                  <c:v>170</c:v>
                </c:pt>
                <c:pt idx="18">
                  <c:v>180</c:v>
                </c:pt>
                <c:pt idx="19">
                  <c:v>190</c:v>
                </c:pt>
                <c:pt idx="20">
                  <c:v>200</c:v>
                </c:pt>
                <c:pt idx="21">
                  <c:v>210</c:v>
                </c:pt>
                <c:pt idx="22">
                  <c:v>220</c:v>
                </c:pt>
                <c:pt idx="23">
                  <c:v>230</c:v>
                </c:pt>
                <c:pt idx="24">
                  <c:v>240</c:v>
                </c:pt>
                <c:pt idx="25">
                  <c:v>250</c:v>
                </c:pt>
                <c:pt idx="26">
                  <c:v>260</c:v>
                </c:pt>
                <c:pt idx="27">
                  <c:v>270</c:v>
                </c:pt>
                <c:pt idx="28">
                  <c:v>280</c:v>
                </c:pt>
                <c:pt idx="29">
                  <c:v>290</c:v>
                </c:pt>
                <c:pt idx="30">
                  <c:v>300</c:v>
                </c:pt>
                <c:pt idx="31">
                  <c:v>310</c:v>
                </c:pt>
                <c:pt idx="32">
                  <c:v>320</c:v>
                </c:pt>
                <c:pt idx="33">
                  <c:v>330</c:v>
                </c:pt>
                <c:pt idx="34">
                  <c:v>340</c:v>
                </c:pt>
                <c:pt idx="35">
                  <c:v>350</c:v>
                </c:pt>
                <c:pt idx="36">
                  <c:v>360</c:v>
                </c:pt>
                <c:pt idx="37">
                  <c:v>370</c:v>
                </c:pt>
                <c:pt idx="38">
                  <c:v>380</c:v>
                </c:pt>
                <c:pt idx="39">
                  <c:v>390</c:v>
                </c:pt>
                <c:pt idx="40">
                  <c:v>400</c:v>
                </c:pt>
                <c:pt idx="41">
                  <c:v>410</c:v>
                </c:pt>
                <c:pt idx="42">
                  <c:v>420</c:v>
                </c:pt>
                <c:pt idx="43">
                  <c:v>430</c:v>
                </c:pt>
                <c:pt idx="44">
                  <c:v>440</c:v>
                </c:pt>
                <c:pt idx="45">
                  <c:v>450</c:v>
                </c:pt>
                <c:pt idx="46">
                  <c:v>460</c:v>
                </c:pt>
                <c:pt idx="47">
                  <c:v>470</c:v>
                </c:pt>
                <c:pt idx="48">
                  <c:v>480</c:v>
                </c:pt>
                <c:pt idx="49">
                  <c:v>490</c:v>
                </c:pt>
                <c:pt idx="50">
                  <c:v>500</c:v>
                </c:pt>
                <c:pt idx="51">
                  <c:v>510</c:v>
                </c:pt>
                <c:pt idx="52">
                  <c:v>520</c:v>
                </c:pt>
                <c:pt idx="53">
                  <c:v>530</c:v>
                </c:pt>
                <c:pt idx="54">
                  <c:v>540</c:v>
                </c:pt>
                <c:pt idx="55">
                  <c:v>550</c:v>
                </c:pt>
                <c:pt idx="56">
                  <c:v>560</c:v>
                </c:pt>
                <c:pt idx="57">
                  <c:v>570</c:v>
                </c:pt>
                <c:pt idx="58">
                  <c:v>580</c:v>
                </c:pt>
                <c:pt idx="59">
                  <c:v>590</c:v>
                </c:pt>
                <c:pt idx="60">
                  <c:v>600</c:v>
                </c:pt>
                <c:pt idx="61">
                  <c:v>610</c:v>
                </c:pt>
                <c:pt idx="62">
                  <c:v>620</c:v>
                </c:pt>
                <c:pt idx="63">
                  <c:v>630</c:v>
                </c:pt>
                <c:pt idx="64">
                  <c:v>640</c:v>
                </c:pt>
                <c:pt idx="65">
                  <c:v>650</c:v>
                </c:pt>
                <c:pt idx="66">
                  <c:v>660</c:v>
                </c:pt>
                <c:pt idx="67">
                  <c:v>670</c:v>
                </c:pt>
                <c:pt idx="68">
                  <c:v>680</c:v>
                </c:pt>
                <c:pt idx="69">
                  <c:v>690</c:v>
                </c:pt>
                <c:pt idx="70">
                  <c:v>700</c:v>
                </c:pt>
                <c:pt idx="71">
                  <c:v>710</c:v>
                </c:pt>
                <c:pt idx="72">
                  <c:v>720</c:v>
                </c:pt>
                <c:pt idx="73">
                  <c:v>730</c:v>
                </c:pt>
                <c:pt idx="74">
                  <c:v>740</c:v>
                </c:pt>
                <c:pt idx="75">
                  <c:v>750</c:v>
                </c:pt>
                <c:pt idx="76">
                  <c:v>760</c:v>
                </c:pt>
                <c:pt idx="77">
                  <c:v>770</c:v>
                </c:pt>
                <c:pt idx="78">
                  <c:v>780</c:v>
                </c:pt>
                <c:pt idx="79">
                  <c:v>790</c:v>
                </c:pt>
                <c:pt idx="80">
                  <c:v>800</c:v>
                </c:pt>
                <c:pt idx="81">
                  <c:v>810</c:v>
                </c:pt>
                <c:pt idx="82">
                  <c:v>820</c:v>
                </c:pt>
                <c:pt idx="83">
                  <c:v>830</c:v>
                </c:pt>
                <c:pt idx="84">
                  <c:v>840</c:v>
                </c:pt>
                <c:pt idx="85">
                  <c:v>850</c:v>
                </c:pt>
                <c:pt idx="86">
                  <c:v>860</c:v>
                </c:pt>
                <c:pt idx="87">
                  <c:v>870</c:v>
                </c:pt>
                <c:pt idx="88">
                  <c:v>880</c:v>
                </c:pt>
                <c:pt idx="89">
                  <c:v>890</c:v>
                </c:pt>
                <c:pt idx="90">
                  <c:v>900</c:v>
                </c:pt>
                <c:pt idx="91">
                  <c:v>910</c:v>
                </c:pt>
                <c:pt idx="92">
                  <c:v>920</c:v>
                </c:pt>
                <c:pt idx="93">
                  <c:v>930</c:v>
                </c:pt>
                <c:pt idx="94">
                  <c:v>940</c:v>
                </c:pt>
                <c:pt idx="95">
                  <c:v>950</c:v>
                </c:pt>
                <c:pt idx="96">
                  <c:v>960</c:v>
                </c:pt>
                <c:pt idx="97">
                  <c:v>970</c:v>
                </c:pt>
                <c:pt idx="98">
                  <c:v>980</c:v>
                </c:pt>
                <c:pt idx="99">
                  <c:v>990</c:v>
                </c:pt>
                <c:pt idx="100">
                  <c:v>1000</c:v>
                </c:pt>
                <c:pt idx="101">
                  <c:v>1010</c:v>
                </c:pt>
                <c:pt idx="102">
                  <c:v>1020</c:v>
                </c:pt>
                <c:pt idx="103">
                  <c:v>1030</c:v>
                </c:pt>
                <c:pt idx="104">
                  <c:v>1040</c:v>
                </c:pt>
                <c:pt idx="105">
                  <c:v>1050</c:v>
                </c:pt>
                <c:pt idx="106">
                  <c:v>1060</c:v>
                </c:pt>
                <c:pt idx="107">
                  <c:v>1070</c:v>
                </c:pt>
                <c:pt idx="108">
                  <c:v>1080</c:v>
                </c:pt>
                <c:pt idx="109">
                  <c:v>1090</c:v>
                </c:pt>
                <c:pt idx="110">
                  <c:v>1100</c:v>
                </c:pt>
                <c:pt idx="111">
                  <c:v>1110</c:v>
                </c:pt>
                <c:pt idx="112">
                  <c:v>1120</c:v>
                </c:pt>
                <c:pt idx="113">
                  <c:v>1130</c:v>
                </c:pt>
                <c:pt idx="114">
                  <c:v>1140</c:v>
                </c:pt>
                <c:pt idx="115">
                  <c:v>1150</c:v>
                </c:pt>
                <c:pt idx="116">
                  <c:v>1160</c:v>
                </c:pt>
                <c:pt idx="117">
                  <c:v>1170</c:v>
                </c:pt>
                <c:pt idx="118">
                  <c:v>1180</c:v>
                </c:pt>
                <c:pt idx="119">
                  <c:v>1190</c:v>
                </c:pt>
                <c:pt idx="120">
                  <c:v>1200</c:v>
                </c:pt>
                <c:pt idx="121">
                  <c:v>1210</c:v>
                </c:pt>
                <c:pt idx="122">
                  <c:v>1220</c:v>
                </c:pt>
                <c:pt idx="123">
                  <c:v>1230</c:v>
                </c:pt>
                <c:pt idx="124">
                  <c:v>1240</c:v>
                </c:pt>
                <c:pt idx="125">
                  <c:v>1250</c:v>
                </c:pt>
                <c:pt idx="126">
                  <c:v>1260</c:v>
                </c:pt>
                <c:pt idx="127">
                  <c:v>1270</c:v>
                </c:pt>
                <c:pt idx="128">
                  <c:v>1280</c:v>
                </c:pt>
                <c:pt idx="129">
                  <c:v>1290</c:v>
                </c:pt>
                <c:pt idx="130">
                  <c:v>1300</c:v>
                </c:pt>
                <c:pt idx="131">
                  <c:v>1310</c:v>
                </c:pt>
                <c:pt idx="132">
                  <c:v>1320</c:v>
                </c:pt>
                <c:pt idx="133">
                  <c:v>1330</c:v>
                </c:pt>
                <c:pt idx="134">
                  <c:v>1340</c:v>
                </c:pt>
                <c:pt idx="135">
                  <c:v>1350</c:v>
                </c:pt>
                <c:pt idx="136">
                  <c:v>1360</c:v>
                </c:pt>
                <c:pt idx="137">
                  <c:v>1370</c:v>
                </c:pt>
                <c:pt idx="138">
                  <c:v>1380</c:v>
                </c:pt>
                <c:pt idx="139">
                  <c:v>1390</c:v>
                </c:pt>
                <c:pt idx="140">
                  <c:v>1400</c:v>
                </c:pt>
                <c:pt idx="141">
                  <c:v>1410</c:v>
                </c:pt>
                <c:pt idx="142">
                  <c:v>1420</c:v>
                </c:pt>
                <c:pt idx="143">
                  <c:v>1430</c:v>
                </c:pt>
                <c:pt idx="144">
                  <c:v>1440</c:v>
                </c:pt>
                <c:pt idx="145">
                  <c:v>1450</c:v>
                </c:pt>
                <c:pt idx="146">
                  <c:v>1460</c:v>
                </c:pt>
                <c:pt idx="147">
                  <c:v>1470</c:v>
                </c:pt>
                <c:pt idx="148">
                  <c:v>1480</c:v>
                </c:pt>
                <c:pt idx="149">
                  <c:v>1490</c:v>
                </c:pt>
                <c:pt idx="150">
                  <c:v>1500</c:v>
                </c:pt>
                <c:pt idx="151">
                  <c:v>1510</c:v>
                </c:pt>
                <c:pt idx="152">
                  <c:v>1520</c:v>
                </c:pt>
                <c:pt idx="153">
                  <c:v>1530</c:v>
                </c:pt>
                <c:pt idx="154">
                  <c:v>1540</c:v>
                </c:pt>
                <c:pt idx="155">
                  <c:v>1550</c:v>
                </c:pt>
                <c:pt idx="156">
                  <c:v>1560</c:v>
                </c:pt>
                <c:pt idx="157">
                  <c:v>1570</c:v>
                </c:pt>
                <c:pt idx="158">
                  <c:v>1580</c:v>
                </c:pt>
                <c:pt idx="159">
                  <c:v>1590</c:v>
                </c:pt>
                <c:pt idx="160">
                  <c:v>1600</c:v>
                </c:pt>
                <c:pt idx="161">
                  <c:v>1610</c:v>
                </c:pt>
                <c:pt idx="162">
                  <c:v>1620</c:v>
                </c:pt>
                <c:pt idx="163">
                  <c:v>1630</c:v>
                </c:pt>
                <c:pt idx="164">
                  <c:v>1640</c:v>
                </c:pt>
                <c:pt idx="165">
                  <c:v>1650</c:v>
                </c:pt>
                <c:pt idx="166">
                  <c:v>1660</c:v>
                </c:pt>
                <c:pt idx="167">
                  <c:v>1670</c:v>
                </c:pt>
                <c:pt idx="168">
                  <c:v>1680</c:v>
                </c:pt>
                <c:pt idx="169">
                  <c:v>1690</c:v>
                </c:pt>
                <c:pt idx="170">
                  <c:v>1700</c:v>
                </c:pt>
                <c:pt idx="171">
                  <c:v>1710</c:v>
                </c:pt>
                <c:pt idx="172">
                  <c:v>1720</c:v>
                </c:pt>
                <c:pt idx="173">
                  <c:v>1730</c:v>
                </c:pt>
                <c:pt idx="174">
                  <c:v>1740</c:v>
                </c:pt>
                <c:pt idx="175">
                  <c:v>1750</c:v>
                </c:pt>
                <c:pt idx="176">
                  <c:v>1760</c:v>
                </c:pt>
                <c:pt idx="177">
                  <c:v>1770</c:v>
                </c:pt>
                <c:pt idx="178">
                  <c:v>1780</c:v>
                </c:pt>
                <c:pt idx="179">
                  <c:v>1790</c:v>
                </c:pt>
                <c:pt idx="180">
                  <c:v>1800</c:v>
                </c:pt>
                <c:pt idx="181">
                  <c:v>1810</c:v>
                </c:pt>
                <c:pt idx="182">
                  <c:v>1820</c:v>
                </c:pt>
                <c:pt idx="183">
                  <c:v>1830</c:v>
                </c:pt>
                <c:pt idx="184">
                  <c:v>1840</c:v>
                </c:pt>
                <c:pt idx="185">
                  <c:v>1850</c:v>
                </c:pt>
                <c:pt idx="186">
                  <c:v>1860</c:v>
                </c:pt>
                <c:pt idx="187">
                  <c:v>1870</c:v>
                </c:pt>
                <c:pt idx="188">
                  <c:v>1880</c:v>
                </c:pt>
                <c:pt idx="189">
                  <c:v>1890</c:v>
                </c:pt>
                <c:pt idx="190">
                  <c:v>1900</c:v>
                </c:pt>
                <c:pt idx="191">
                  <c:v>1910</c:v>
                </c:pt>
                <c:pt idx="192">
                  <c:v>1920</c:v>
                </c:pt>
                <c:pt idx="193">
                  <c:v>1930</c:v>
                </c:pt>
                <c:pt idx="194">
                  <c:v>1940</c:v>
                </c:pt>
                <c:pt idx="195">
                  <c:v>1950</c:v>
                </c:pt>
                <c:pt idx="196">
                  <c:v>1960</c:v>
                </c:pt>
                <c:pt idx="197">
                  <c:v>1970</c:v>
                </c:pt>
                <c:pt idx="198">
                  <c:v>1980</c:v>
                </c:pt>
                <c:pt idx="199">
                  <c:v>1990</c:v>
                </c:pt>
                <c:pt idx="200">
                  <c:v>2000</c:v>
                </c:pt>
                <c:pt idx="201">
                  <c:v>2010</c:v>
                </c:pt>
                <c:pt idx="202">
                  <c:v>2020</c:v>
                </c:pt>
                <c:pt idx="203">
                  <c:v>2030</c:v>
                </c:pt>
                <c:pt idx="204">
                  <c:v>2040</c:v>
                </c:pt>
                <c:pt idx="205">
                  <c:v>2050</c:v>
                </c:pt>
                <c:pt idx="206">
                  <c:v>2060</c:v>
                </c:pt>
                <c:pt idx="207">
                  <c:v>2070</c:v>
                </c:pt>
                <c:pt idx="208">
                  <c:v>2080</c:v>
                </c:pt>
                <c:pt idx="209">
                  <c:v>2090</c:v>
                </c:pt>
                <c:pt idx="210">
                  <c:v>2100</c:v>
                </c:pt>
                <c:pt idx="211">
                  <c:v>2110</c:v>
                </c:pt>
                <c:pt idx="212">
                  <c:v>2120</c:v>
                </c:pt>
                <c:pt idx="213">
                  <c:v>2130</c:v>
                </c:pt>
                <c:pt idx="214">
                  <c:v>2140</c:v>
                </c:pt>
                <c:pt idx="215">
                  <c:v>2150</c:v>
                </c:pt>
                <c:pt idx="216">
                  <c:v>2160</c:v>
                </c:pt>
                <c:pt idx="217">
                  <c:v>2170</c:v>
                </c:pt>
                <c:pt idx="218">
                  <c:v>2180</c:v>
                </c:pt>
                <c:pt idx="219">
                  <c:v>2190</c:v>
                </c:pt>
                <c:pt idx="220">
                  <c:v>2200</c:v>
                </c:pt>
                <c:pt idx="221">
                  <c:v>2210</c:v>
                </c:pt>
                <c:pt idx="222">
                  <c:v>2220</c:v>
                </c:pt>
                <c:pt idx="223">
                  <c:v>2230</c:v>
                </c:pt>
                <c:pt idx="224">
                  <c:v>2240</c:v>
                </c:pt>
                <c:pt idx="225">
                  <c:v>2250</c:v>
                </c:pt>
                <c:pt idx="226">
                  <c:v>2260</c:v>
                </c:pt>
                <c:pt idx="227">
                  <c:v>2270</c:v>
                </c:pt>
                <c:pt idx="228">
                  <c:v>2280</c:v>
                </c:pt>
                <c:pt idx="229">
                  <c:v>2290</c:v>
                </c:pt>
                <c:pt idx="230">
                  <c:v>2300</c:v>
                </c:pt>
                <c:pt idx="231">
                  <c:v>2310</c:v>
                </c:pt>
                <c:pt idx="232">
                  <c:v>2320</c:v>
                </c:pt>
                <c:pt idx="233">
                  <c:v>2330</c:v>
                </c:pt>
                <c:pt idx="234">
                  <c:v>2340</c:v>
                </c:pt>
                <c:pt idx="235">
                  <c:v>2350</c:v>
                </c:pt>
                <c:pt idx="236">
                  <c:v>2360</c:v>
                </c:pt>
                <c:pt idx="237">
                  <c:v>2370</c:v>
                </c:pt>
                <c:pt idx="238">
                  <c:v>2380</c:v>
                </c:pt>
                <c:pt idx="239">
                  <c:v>2390</c:v>
                </c:pt>
                <c:pt idx="240">
                  <c:v>2400</c:v>
                </c:pt>
                <c:pt idx="241">
                  <c:v>2410</c:v>
                </c:pt>
                <c:pt idx="242">
                  <c:v>2420</c:v>
                </c:pt>
                <c:pt idx="243">
                  <c:v>2430</c:v>
                </c:pt>
                <c:pt idx="244">
                  <c:v>2440</c:v>
                </c:pt>
                <c:pt idx="245">
                  <c:v>2450</c:v>
                </c:pt>
                <c:pt idx="246">
                  <c:v>2460</c:v>
                </c:pt>
                <c:pt idx="247">
                  <c:v>2470</c:v>
                </c:pt>
                <c:pt idx="248">
                  <c:v>2480</c:v>
                </c:pt>
                <c:pt idx="249">
                  <c:v>2490</c:v>
                </c:pt>
                <c:pt idx="250">
                  <c:v>2500</c:v>
                </c:pt>
                <c:pt idx="251">
                  <c:v>2510</c:v>
                </c:pt>
                <c:pt idx="252">
                  <c:v>2520</c:v>
                </c:pt>
                <c:pt idx="253">
                  <c:v>2530</c:v>
                </c:pt>
                <c:pt idx="254">
                  <c:v>2540</c:v>
                </c:pt>
                <c:pt idx="255">
                  <c:v>2550</c:v>
                </c:pt>
                <c:pt idx="256">
                  <c:v>2560</c:v>
                </c:pt>
                <c:pt idx="257">
                  <c:v>2570</c:v>
                </c:pt>
                <c:pt idx="258">
                  <c:v>2580</c:v>
                </c:pt>
                <c:pt idx="259">
                  <c:v>2590</c:v>
                </c:pt>
                <c:pt idx="260">
                  <c:v>2600</c:v>
                </c:pt>
                <c:pt idx="261">
                  <c:v>2610</c:v>
                </c:pt>
                <c:pt idx="262">
                  <c:v>2620</c:v>
                </c:pt>
                <c:pt idx="263">
                  <c:v>2630</c:v>
                </c:pt>
                <c:pt idx="264">
                  <c:v>2640</c:v>
                </c:pt>
                <c:pt idx="265">
                  <c:v>2650</c:v>
                </c:pt>
                <c:pt idx="266">
                  <c:v>2660</c:v>
                </c:pt>
                <c:pt idx="267">
                  <c:v>2670</c:v>
                </c:pt>
                <c:pt idx="268">
                  <c:v>2680</c:v>
                </c:pt>
                <c:pt idx="269">
                  <c:v>2690</c:v>
                </c:pt>
                <c:pt idx="270">
                  <c:v>2700</c:v>
                </c:pt>
                <c:pt idx="271">
                  <c:v>2710</c:v>
                </c:pt>
                <c:pt idx="272">
                  <c:v>2720</c:v>
                </c:pt>
                <c:pt idx="273">
                  <c:v>2730</c:v>
                </c:pt>
                <c:pt idx="274">
                  <c:v>2740</c:v>
                </c:pt>
                <c:pt idx="275">
                  <c:v>2750</c:v>
                </c:pt>
                <c:pt idx="276">
                  <c:v>2760</c:v>
                </c:pt>
                <c:pt idx="277">
                  <c:v>2770</c:v>
                </c:pt>
                <c:pt idx="278">
                  <c:v>2780</c:v>
                </c:pt>
                <c:pt idx="279">
                  <c:v>2790</c:v>
                </c:pt>
                <c:pt idx="280">
                  <c:v>2800</c:v>
                </c:pt>
                <c:pt idx="281">
                  <c:v>2810</c:v>
                </c:pt>
                <c:pt idx="282">
                  <c:v>2820</c:v>
                </c:pt>
                <c:pt idx="283">
                  <c:v>2830</c:v>
                </c:pt>
                <c:pt idx="284">
                  <c:v>2840</c:v>
                </c:pt>
                <c:pt idx="285">
                  <c:v>2850</c:v>
                </c:pt>
                <c:pt idx="286">
                  <c:v>2860</c:v>
                </c:pt>
                <c:pt idx="287">
                  <c:v>2870</c:v>
                </c:pt>
                <c:pt idx="288">
                  <c:v>2880</c:v>
                </c:pt>
                <c:pt idx="289">
                  <c:v>2890</c:v>
                </c:pt>
                <c:pt idx="290">
                  <c:v>2900</c:v>
                </c:pt>
                <c:pt idx="291">
                  <c:v>2910</c:v>
                </c:pt>
                <c:pt idx="292">
                  <c:v>2920</c:v>
                </c:pt>
                <c:pt idx="293">
                  <c:v>2930</c:v>
                </c:pt>
                <c:pt idx="294">
                  <c:v>2940</c:v>
                </c:pt>
                <c:pt idx="295">
                  <c:v>2950</c:v>
                </c:pt>
                <c:pt idx="296">
                  <c:v>2960</c:v>
                </c:pt>
              </c:numCache>
            </c:numRef>
          </c:xVal>
          <c:yVal>
            <c:numRef>
              <c:f>Sheet2!$B$1:$B$1000</c:f>
              <c:numCache>
                <c:formatCode>General</c:formatCode>
                <c:ptCount val="1000"/>
                <c:pt idx="0">
                  <c:v>3.382001877</c:v>
                </c:pt>
                <c:pt idx="1">
                  <c:v>2.807544708</c:v>
                </c:pt>
                <c:pt idx="2">
                  <c:v>2.6212873459999999</c:v>
                </c:pt>
                <c:pt idx="3">
                  <c:v>2.8866920469999999</c:v>
                </c:pt>
                <c:pt idx="4">
                  <c:v>4.0914087300000004</c:v>
                </c:pt>
                <c:pt idx="5">
                  <c:v>4.5220527649999998</c:v>
                </c:pt>
                <c:pt idx="6">
                  <c:v>4.7383766170000001</c:v>
                </c:pt>
                <c:pt idx="7">
                  <c:v>4.8508520129999999</c:v>
                </c:pt>
                <c:pt idx="8">
                  <c:v>3.8382635120000002</c:v>
                </c:pt>
                <c:pt idx="9">
                  <c:v>6.3734655379999996</c:v>
                </c:pt>
                <c:pt idx="10">
                  <c:v>7.7204208369999998</c:v>
                </c:pt>
                <c:pt idx="11">
                  <c:v>8.3415079120000009</c:v>
                </c:pt>
                <c:pt idx="12">
                  <c:v>8.0465135570000008</c:v>
                </c:pt>
                <c:pt idx="13">
                  <c:v>8.0498199459999995</c:v>
                </c:pt>
                <c:pt idx="14">
                  <c:v>8.3743915560000008</c:v>
                </c:pt>
                <c:pt idx="15">
                  <c:v>8.208538055</c:v>
                </c:pt>
                <c:pt idx="16">
                  <c:v>7.9152536390000003</c:v>
                </c:pt>
                <c:pt idx="17">
                  <c:v>8.2971754069999992</c:v>
                </c:pt>
                <c:pt idx="18">
                  <c:v>8.2113428119999998</c:v>
                </c:pt>
                <c:pt idx="19">
                  <c:v>8.0459051129999999</c:v>
                </c:pt>
                <c:pt idx="20">
                  <c:v>7.8887920380000001</c:v>
                </c:pt>
                <c:pt idx="21">
                  <c:v>7.3353958129999999</c:v>
                </c:pt>
                <c:pt idx="22">
                  <c:v>7.3116340639999997</c:v>
                </c:pt>
                <c:pt idx="23">
                  <c:v>7.7197523119999998</c:v>
                </c:pt>
                <c:pt idx="24">
                  <c:v>8.5241985319999998</c:v>
                </c:pt>
                <c:pt idx="25">
                  <c:v>9.3180828089999999</c:v>
                </c:pt>
                <c:pt idx="26">
                  <c:v>10.36023426</c:v>
                </c:pt>
                <c:pt idx="27">
                  <c:v>10.58129692</c:v>
                </c:pt>
                <c:pt idx="28">
                  <c:v>11.04839802</c:v>
                </c:pt>
                <c:pt idx="29">
                  <c:v>11.28677177</c:v>
                </c:pt>
                <c:pt idx="30">
                  <c:v>11.97357845</c:v>
                </c:pt>
                <c:pt idx="31">
                  <c:v>13.163093569999999</c:v>
                </c:pt>
                <c:pt idx="32">
                  <c:v>13.68996239</c:v>
                </c:pt>
                <c:pt idx="33">
                  <c:v>13.580080990000001</c:v>
                </c:pt>
                <c:pt idx="34">
                  <c:v>14.442596440000001</c:v>
                </c:pt>
                <c:pt idx="35">
                  <c:v>14.46945858</c:v>
                </c:pt>
                <c:pt idx="36">
                  <c:v>15.691056250000001</c:v>
                </c:pt>
                <c:pt idx="37">
                  <c:v>16.05010605</c:v>
                </c:pt>
                <c:pt idx="38">
                  <c:v>16.75333595</c:v>
                </c:pt>
                <c:pt idx="39">
                  <c:v>16.602231979999999</c:v>
                </c:pt>
                <c:pt idx="40">
                  <c:v>16.691861150000001</c:v>
                </c:pt>
                <c:pt idx="41">
                  <c:v>16.846352580000001</c:v>
                </c:pt>
                <c:pt idx="42">
                  <c:v>16.58197784</c:v>
                </c:pt>
                <c:pt idx="43">
                  <c:v>17.4283638</c:v>
                </c:pt>
                <c:pt idx="44">
                  <c:v>17.218869210000001</c:v>
                </c:pt>
                <c:pt idx="45">
                  <c:v>16.903370859999999</c:v>
                </c:pt>
                <c:pt idx="46">
                  <c:v>16.990483279999999</c:v>
                </c:pt>
                <c:pt idx="47">
                  <c:v>16.962912559999999</c:v>
                </c:pt>
                <c:pt idx="48">
                  <c:v>17.024888990000001</c:v>
                </c:pt>
                <c:pt idx="49">
                  <c:v>17.162881850000002</c:v>
                </c:pt>
                <c:pt idx="50">
                  <c:v>17.123259539999999</c:v>
                </c:pt>
                <c:pt idx="51">
                  <c:v>16.927202220000002</c:v>
                </c:pt>
                <c:pt idx="52">
                  <c:v>16.713812829999998</c:v>
                </c:pt>
                <c:pt idx="53">
                  <c:v>15.93034458</c:v>
                </c:pt>
                <c:pt idx="54">
                  <c:v>15.11009026</c:v>
                </c:pt>
                <c:pt idx="55">
                  <c:v>14.70042419</c:v>
                </c:pt>
                <c:pt idx="56">
                  <c:v>13.88422203</c:v>
                </c:pt>
                <c:pt idx="57">
                  <c:v>14.02594757</c:v>
                </c:pt>
                <c:pt idx="58">
                  <c:v>14.058866500000001</c:v>
                </c:pt>
                <c:pt idx="59">
                  <c:v>14.11006641</c:v>
                </c:pt>
                <c:pt idx="60">
                  <c:v>13.472917560000001</c:v>
                </c:pt>
                <c:pt idx="61">
                  <c:v>14.2666316</c:v>
                </c:pt>
                <c:pt idx="62">
                  <c:v>14.26792622</c:v>
                </c:pt>
                <c:pt idx="63">
                  <c:v>14.10098743</c:v>
                </c:pt>
                <c:pt idx="64">
                  <c:v>14.45616817</c:v>
                </c:pt>
                <c:pt idx="65">
                  <c:v>14.97312784</c:v>
                </c:pt>
                <c:pt idx="66">
                  <c:v>14.405084130000001</c:v>
                </c:pt>
                <c:pt idx="67">
                  <c:v>12.95148706</c:v>
                </c:pt>
                <c:pt idx="68">
                  <c:v>13.415183069999999</c:v>
                </c:pt>
                <c:pt idx="69">
                  <c:v>13.089965339999999</c:v>
                </c:pt>
                <c:pt idx="70">
                  <c:v>12.996292589999999</c:v>
                </c:pt>
                <c:pt idx="71">
                  <c:v>12.86670494</c:v>
                </c:pt>
                <c:pt idx="72">
                  <c:v>12.89892292</c:v>
                </c:pt>
                <c:pt idx="73">
                  <c:v>13.08156919</c:v>
                </c:pt>
                <c:pt idx="74">
                  <c:v>13.198431490000001</c:v>
                </c:pt>
                <c:pt idx="75">
                  <c:v>13.42400265</c:v>
                </c:pt>
                <c:pt idx="76">
                  <c:v>13.8407979</c:v>
                </c:pt>
                <c:pt idx="77">
                  <c:v>13.729374890000001</c:v>
                </c:pt>
                <c:pt idx="78">
                  <c:v>12.9314909</c:v>
                </c:pt>
                <c:pt idx="79">
                  <c:v>13.40789509</c:v>
                </c:pt>
                <c:pt idx="80">
                  <c:v>13.20440769</c:v>
                </c:pt>
                <c:pt idx="81">
                  <c:v>12.967645170000001</c:v>
                </c:pt>
                <c:pt idx="82">
                  <c:v>13.376658920000001</c:v>
                </c:pt>
                <c:pt idx="83">
                  <c:v>13.72185707</c:v>
                </c:pt>
                <c:pt idx="84">
                  <c:v>13.832762239999999</c:v>
                </c:pt>
                <c:pt idx="85">
                  <c:v>13.980553629999999</c:v>
                </c:pt>
                <c:pt idx="86">
                  <c:v>14.07025337</c:v>
                </c:pt>
                <c:pt idx="87">
                  <c:v>14.006883139999999</c:v>
                </c:pt>
                <c:pt idx="88">
                  <c:v>11.806363579999999</c:v>
                </c:pt>
                <c:pt idx="89">
                  <c:v>11.972263809999999</c:v>
                </c:pt>
                <c:pt idx="90">
                  <c:v>11.68181515</c:v>
                </c:pt>
                <c:pt idx="91">
                  <c:v>12.066799639999999</c:v>
                </c:pt>
                <c:pt idx="92">
                  <c:v>13.12039948</c:v>
                </c:pt>
                <c:pt idx="93">
                  <c:v>13.642745489999999</c:v>
                </c:pt>
                <c:pt idx="94">
                  <c:v>15.19422293</c:v>
                </c:pt>
                <c:pt idx="95">
                  <c:v>15.84549999</c:v>
                </c:pt>
                <c:pt idx="96">
                  <c:v>16.441970829999999</c:v>
                </c:pt>
                <c:pt idx="97">
                  <c:v>17.669120790000001</c:v>
                </c:pt>
                <c:pt idx="98">
                  <c:v>18.452053070000002</c:v>
                </c:pt>
                <c:pt idx="99">
                  <c:v>18.708021160000001</c:v>
                </c:pt>
                <c:pt idx="100">
                  <c:v>19.55633211</c:v>
                </c:pt>
                <c:pt idx="101">
                  <c:v>20.479954240000001</c:v>
                </c:pt>
                <c:pt idx="102">
                  <c:v>20.1853981</c:v>
                </c:pt>
                <c:pt idx="103">
                  <c:v>20.400960449999999</c:v>
                </c:pt>
                <c:pt idx="104">
                  <c:v>19.947246549999999</c:v>
                </c:pt>
                <c:pt idx="105">
                  <c:v>19.65237188</c:v>
                </c:pt>
                <c:pt idx="106">
                  <c:v>19.674320219999998</c:v>
                </c:pt>
                <c:pt idx="107">
                  <c:v>19.357029440000002</c:v>
                </c:pt>
                <c:pt idx="108">
                  <c:v>19.17220068</c:v>
                </c:pt>
                <c:pt idx="109">
                  <c:v>19.574705600000001</c:v>
                </c:pt>
                <c:pt idx="110">
                  <c:v>19.64159918</c:v>
                </c:pt>
                <c:pt idx="111">
                  <c:v>19.84753323</c:v>
                </c:pt>
                <c:pt idx="112">
                  <c:v>19.64333534</c:v>
                </c:pt>
                <c:pt idx="113">
                  <c:v>20.084902289999999</c:v>
                </c:pt>
                <c:pt idx="114">
                  <c:v>20.207098009999999</c:v>
                </c:pt>
                <c:pt idx="115">
                  <c:v>20.13479233</c:v>
                </c:pt>
                <c:pt idx="116">
                  <c:v>19.90339518</c:v>
                </c:pt>
                <c:pt idx="117">
                  <c:v>19.777957440000002</c:v>
                </c:pt>
                <c:pt idx="118">
                  <c:v>20.219113350000001</c:v>
                </c:pt>
                <c:pt idx="119">
                  <c:v>20.321920389999999</c:v>
                </c:pt>
                <c:pt idx="120">
                  <c:v>19.67428541</c:v>
                </c:pt>
                <c:pt idx="121">
                  <c:v>19.676572799999999</c:v>
                </c:pt>
                <c:pt idx="122">
                  <c:v>19.624842170000001</c:v>
                </c:pt>
                <c:pt idx="123">
                  <c:v>19.69635057</c:v>
                </c:pt>
                <c:pt idx="124">
                  <c:v>19.964587210000001</c:v>
                </c:pt>
                <c:pt idx="125">
                  <c:v>20.08707428</c:v>
                </c:pt>
                <c:pt idx="126">
                  <c:v>19.936041830000001</c:v>
                </c:pt>
                <c:pt idx="127">
                  <c:v>19.523639679999999</c:v>
                </c:pt>
                <c:pt idx="128">
                  <c:v>18.8981967</c:v>
                </c:pt>
                <c:pt idx="129">
                  <c:v>18.604787829999999</c:v>
                </c:pt>
                <c:pt idx="130">
                  <c:v>18.463143349999999</c:v>
                </c:pt>
                <c:pt idx="131">
                  <c:v>18.929848669999998</c:v>
                </c:pt>
                <c:pt idx="132">
                  <c:v>18.995076659999999</c:v>
                </c:pt>
                <c:pt idx="133">
                  <c:v>18.735467910000001</c:v>
                </c:pt>
                <c:pt idx="134">
                  <c:v>18.389652730000002</c:v>
                </c:pt>
                <c:pt idx="135">
                  <c:v>18.702217099999999</c:v>
                </c:pt>
                <c:pt idx="136">
                  <c:v>18.744508740000001</c:v>
                </c:pt>
                <c:pt idx="137">
                  <c:v>18.35900784</c:v>
                </c:pt>
                <c:pt idx="138">
                  <c:v>17.83151531</c:v>
                </c:pt>
                <c:pt idx="139">
                  <c:v>18.161714079999999</c:v>
                </c:pt>
                <c:pt idx="140">
                  <c:v>18.288714890000001</c:v>
                </c:pt>
                <c:pt idx="141">
                  <c:v>18.208682540000002</c:v>
                </c:pt>
                <c:pt idx="142">
                  <c:v>18.184733869999999</c:v>
                </c:pt>
                <c:pt idx="143">
                  <c:v>17.803119179999999</c:v>
                </c:pt>
                <c:pt idx="144">
                  <c:v>18.234681609999999</c:v>
                </c:pt>
                <c:pt idx="145">
                  <c:v>18.613549710000001</c:v>
                </c:pt>
                <c:pt idx="146">
                  <c:v>18.60497475</c:v>
                </c:pt>
                <c:pt idx="147">
                  <c:v>18.038980479999999</c:v>
                </c:pt>
                <c:pt idx="148">
                  <c:v>17.960916999999998</c:v>
                </c:pt>
                <c:pt idx="149">
                  <c:v>17.51573896</c:v>
                </c:pt>
                <c:pt idx="150">
                  <c:v>17.479442599999999</c:v>
                </c:pt>
                <c:pt idx="151">
                  <c:v>16.607405190000001</c:v>
                </c:pt>
                <c:pt idx="152">
                  <c:v>16.4333992</c:v>
                </c:pt>
                <c:pt idx="153">
                  <c:v>16.299662590000001</c:v>
                </c:pt>
                <c:pt idx="154">
                  <c:v>15.57274389</c:v>
                </c:pt>
                <c:pt idx="155">
                  <c:v>14.62093449</c:v>
                </c:pt>
                <c:pt idx="156">
                  <c:v>12.788770680000001</c:v>
                </c:pt>
                <c:pt idx="157">
                  <c:v>12.69089937</c:v>
                </c:pt>
                <c:pt idx="158">
                  <c:v>12.007197379999999</c:v>
                </c:pt>
                <c:pt idx="159">
                  <c:v>8.7465000150000005</c:v>
                </c:pt>
                <c:pt idx="160">
                  <c:v>8.0275330539999992</c:v>
                </c:pt>
                <c:pt idx="161">
                  <c:v>7.2757215500000001</c:v>
                </c:pt>
                <c:pt idx="162">
                  <c:v>7.3835382459999996</c:v>
                </c:pt>
                <c:pt idx="163">
                  <c:v>7.8837594989999999</c:v>
                </c:pt>
                <c:pt idx="164">
                  <c:v>7.4538068769999999</c:v>
                </c:pt>
                <c:pt idx="165">
                  <c:v>6.895179272</c:v>
                </c:pt>
                <c:pt idx="166">
                  <c:v>6.5392284390000004</c:v>
                </c:pt>
                <c:pt idx="167">
                  <c:v>7.2917952540000002</c:v>
                </c:pt>
                <c:pt idx="168">
                  <c:v>6.1316938399999996</c:v>
                </c:pt>
                <c:pt idx="169">
                  <c:v>5.0639257430000004</c:v>
                </c:pt>
                <c:pt idx="170">
                  <c:v>5.5746717449999998</c:v>
                </c:pt>
                <c:pt idx="171">
                  <c:v>4.6310491559999996</c:v>
                </c:pt>
                <c:pt idx="172">
                  <c:v>5.0688619609999996</c:v>
                </c:pt>
                <c:pt idx="173">
                  <c:v>5.7896633150000003</c:v>
                </c:pt>
                <c:pt idx="174">
                  <c:v>4.1831626890000004</c:v>
                </c:pt>
                <c:pt idx="175">
                  <c:v>2.9426050190000002</c:v>
                </c:pt>
                <c:pt idx="176">
                  <c:v>7.7305264469999999</c:v>
                </c:pt>
                <c:pt idx="177">
                  <c:v>7.853127003</c:v>
                </c:pt>
                <c:pt idx="178">
                  <c:v>7.8414926530000004</c:v>
                </c:pt>
                <c:pt idx="179">
                  <c:v>7.9390530589999999</c:v>
                </c:pt>
                <c:pt idx="180">
                  <c:v>8.0531268120000004</c:v>
                </c:pt>
                <c:pt idx="181">
                  <c:v>7.9615979189999999</c:v>
                </c:pt>
                <c:pt idx="182">
                  <c:v>7.8272013659999997</c:v>
                </c:pt>
                <c:pt idx="183">
                  <c:v>8.4731292719999995</c:v>
                </c:pt>
                <c:pt idx="184">
                  <c:v>8.2370800969999998</c:v>
                </c:pt>
                <c:pt idx="185">
                  <c:v>8.3706712719999992</c:v>
                </c:pt>
                <c:pt idx="186">
                  <c:v>7.173092842</c:v>
                </c:pt>
                <c:pt idx="187">
                  <c:v>6.8929567340000002</c:v>
                </c:pt>
                <c:pt idx="188">
                  <c:v>6.4321222310000001</c:v>
                </c:pt>
                <c:pt idx="189">
                  <c:v>7.1325545310000003</c:v>
                </c:pt>
                <c:pt idx="190">
                  <c:v>7.7867960930000004</c:v>
                </c:pt>
                <c:pt idx="191">
                  <c:v>8.2326865199999997</c:v>
                </c:pt>
                <c:pt idx="192">
                  <c:v>7.5908117290000003</c:v>
                </c:pt>
                <c:pt idx="193">
                  <c:v>7.5359873769999997</c:v>
                </c:pt>
                <c:pt idx="194">
                  <c:v>7.417106628</c:v>
                </c:pt>
                <c:pt idx="195">
                  <c:v>7.4005351069999996</c:v>
                </c:pt>
                <c:pt idx="196">
                  <c:v>8.0847768779999996</c:v>
                </c:pt>
                <c:pt idx="197">
                  <c:v>7.5542869570000004</c:v>
                </c:pt>
                <c:pt idx="198">
                  <c:v>6.8166947359999996</c:v>
                </c:pt>
                <c:pt idx="199">
                  <c:v>7.059175014</c:v>
                </c:pt>
                <c:pt idx="200">
                  <c:v>6.6829848289999996</c:v>
                </c:pt>
                <c:pt idx="201">
                  <c:v>7.6029829979999999</c:v>
                </c:pt>
                <c:pt idx="202">
                  <c:v>8.2951993940000008</c:v>
                </c:pt>
                <c:pt idx="203">
                  <c:v>9.1075000760000009</c:v>
                </c:pt>
                <c:pt idx="204">
                  <c:v>9.5894870759999993</c:v>
                </c:pt>
                <c:pt idx="205">
                  <c:v>10.19457912</c:v>
                </c:pt>
                <c:pt idx="206">
                  <c:v>9.7984061239999996</c:v>
                </c:pt>
                <c:pt idx="207">
                  <c:v>8.0519309040000007</c:v>
                </c:pt>
                <c:pt idx="208">
                  <c:v>7.4189801219999998</c:v>
                </c:pt>
                <c:pt idx="209">
                  <c:v>6.5940794939999998</c:v>
                </c:pt>
                <c:pt idx="210">
                  <c:v>5.7504014970000004</c:v>
                </c:pt>
                <c:pt idx="211">
                  <c:v>5.2260179520000003</c:v>
                </c:pt>
                <c:pt idx="212">
                  <c:v>5.0216574669999998</c:v>
                </c:pt>
                <c:pt idx="213">
                  <c:v>5.0693740839999997</c:v>
                </c:pt>
                <c:pt idx="214">
                  <c:v>5.7096538539999999</c:v>
                </c:pt>
                <c:pt idx="215">
                  <c:v>6.430181503</c:v>
                </c:pt>
                <c:pt idx="216">
                  <c:v>7.2424821850000001</c:v>
                </c:pt>
                <c:pt idx="217">
                  <c:v>7.5167417529999998</c:v>
                </c:pt>
                <c:pt idx="218">
                  <c:v>7.8221607210000004</c:v>
                </c:pt>
                <c:pt idx="219">
                  <c:v>8.4184350969999997</c:v>
                </c:pt>
                <c:pt idx="220">
                  <c:v>8.7694435120000005</c:v>
                </c:pt>
                <c:pt idx="221">
                  <c:v>9.1400482650000008</c:v>
                </c:pt>
                <c:pt idx="222">
                  <c:v>9.5332400800000006</c:v>
                </c:pt>
                <c:pt idx="223">
                  <c:v>9.7809500689999993</c:v>
                </c:pt>
                <c:pt idx="224">
                  <c:v>9.8983297350000008</c:v>
                </c:pt>
                <c:pt idx="225">
                  <c:v>10.059391979999999</c:v>
                </c:pt>
                <c:pt idx="226">
                  <c:v>10.63677979</c:v>
                </c:pt>
                <c:pt idx="227">
                  <c:v>10.97735977</c:v>
                </c:pt>
                <c:pt idx="228">
                  <c:v>10.808982370000001</c:v>
                </c:pt>
                <c:pt idx="229">
                  <c:v>10.58635831</c:v>
                </c:pt>
                <c:pt idx="230">
                  <c:v>9.9381256100000002</c:v>
                </c:pt>
                <c:pt idx="231">
                  <c:v>9.9271705150000003</c:v>
                </c:pt>
                <c:pt idx="232">
                  <c:v>9.8662862780000005</c:v>
                </c:pt>
                <c:pt idx="233">
                  <c:v>10.05937958</c:v>
                </c:pt>
                <c:pt idx="234">
                  <c:v>11.00546694</c:v>
                </c:pt>
                <c:pt idx="235">
                  <c:v>13.20549583</c:v>
                </c:pt>
                <c:pt idx="236">
                  <c:v>14.00017738</c:v>
                </c:pt>
                <c:pt idx="237">
                  <c:v>13.909097190000001</c:v>
                </c:pt>
                <c:pt idx="238">
                  <c:v>14.228971</c:v>
                </c:pt>
                <c:pt idx="239">
                  <c:v>14.000761750000001</c:v>
                </c:pt>
                <c:pt idx="240">
                  <c:v>13.53647327</c:v>
                </c:pt>
                <c:pt idx="241">
                  <c:v>13.55546474</c:v>
                </c:pt>
                <c:pt idx="242">
                  <c:v>12.618466379999999</c:v>
                </c:pt>
                <c:pt idx="243">
                  <c:v>11.0855689</c:v>
                </c:pt>
                <c:pt idx="244">
                  <c:v>10.37221527</c:v>
                </c:pt>
                <c:pt idx="245">
                  <c:v>9.6990566250000008</c:v>
                </c:pt>
                <c:pt idx="246">
                  <c:v>10.051978589999999</c:v>
                </c:pt>
                <c:pt idx="247">
                  <c:v>11.56509447</c:v>
                </c:pt>
                <c:pt idx="248">
                  <c:v>13.405927180000001</c:v>
                </c:pt>
                <c:pt idx="249">
                  <c:v>13.025788309999999</c:v>
                </c:pt>
                <c:pt idx="250">
                  <c:v>13.20317554</c:v>
                </c:pt>
                <c:pt idx="251">
                  <c:v>12.89426327</c:v>
                </c:pt>
                <c:pt idx="252">
                  <c:v>12.705946450000001</c:v>
                </c:pt>
                <c:pt idx="253">
                  <c:v>12.69092178</c:v>
                </c:pt>
                <c:pt idx="254">
                  <c:v>12.14879608</c:v>
                </c:pt>
                <c:pt idx="255">
                  <c:v>11.938962460000001</c:v>
                </c:pt>
                <c:pt idx="256">
                  <c:v>11.510201929999999</c:v>
                </c:pt>
                <c:pt idx="257">
                  <c:v>10.90671253</c:v>
                </c:pt>
                <c:pt idx="258">
                  <c:v>9.4775290489999993</c:v>
                </c:pt>
                <c:pt idx="259">
                  <c:v>9.2994565960000006</c:v>
                </c:pt>
                <c:pt idx="260">
                  <c:v>9.1220707890000003</c:v>
                </c:pt>
                <c:pt idx="261">
                  <c:v>8.9068989750000007</c:v>
                </c:pt>
                <c:pt idx="262">
                  <c:v>8.8949217800000007</c:v>
                </c:pt>
                <c:pt idx="263">
                  <c:v>8.7415194510000003</c:v>
                </c:pt>
                <c:pt idx="264">
                  <c:v>9.3477244380000002</c:v>
                </c:pt>
                <c:pt idx="265">
                  <c:v>9.5518183709999995</c:v>
                </c:pt>
                <c:pt idx="266">
                  <c:v>9.3277921680000002</c:v>
                </c:pt>
                <c:pt idx="267">
                  <c:v>9.2002925869999999</c:v>
                </c:pt>
                <c:pt idx="268">
                  <c:v>9.7267022129999994</c:v>
                </c:pt>
                <c:pt idx="269">
                  <c:v>10.319202900000001</c:v>
                </c:pt>
                <c:pt idx="270">
                  <c:v>9.1774826049999998</c:v>
                </c:pt>
                <c:pt idx="271">
                  <c:v>9.2835865020000004</c:v>
                </c:pt>
                <c:pt idx="272">
                  <c:v>9.1639251710000007</c:v>
                </c:pt>
                <c:pt idx="273">
                  <c:v>9.523738861</c:v>
                </c:pt>
                <c:pt idx="274">
                  <c:v>8.8230748180000003</c:v>
                </c:pt>
                <c:pt idx="275">
                  <c:v>8.5934057240000001</c:v>
                </c:pt>
                <c:pt idx="276">
                  <c:v>8.1904783250000008</c:v>
                </c:pt>
                <c:pt idx="277">
                  <c:v>8.0136175160000001</c:v>
                </c:pt>
                <c:pt idx="278">
                  <c:v>8.1044845579999993</c:v>
                </c:pt>
                <c:pt idx="279">
                  <c:v>7.8368153569999999</c:v>
                </c:pt>
                <c:pt idx="280">
                  <c:v>6.7266702650000001</c:v>
                </c:pt>
                <c:pt idx="281">
                  <c:v>5.1659765240000004</c:v>
                </c:pt>
                <c:pt idx="282">
                  <c:v>4.4220871930000003</c:v>
                </c:pt>
                <c:pt idx="283">
                  <c:v>4.1175899510000002</c:v>
                </c:pt>
                <c:pt idx="284">
                  <c:v>3.0074253080000002</c:v>
                </c:pt>
                <c:pt idx="285">
                  <c:v>2.9867205619999999</c:v>
                </c:pt>
                <c:pt idx="286">
                  <c:v>2.6157417299999999</c:v>
                </c:pt>
                <c:pt idx="287">
                  <c:v>1.8001213069999999</c:v>
                </c:pt>
                <c:pt idx="288">
                  <c:v>1.9516291619999999</c:v>
                </c:pt>
                <c:pt idx="289">
                  <c:v>1.7261939049999999</c:v>
                </c:pt>
                <c:pt idx="290">
                  <c:v>0.85098791119999995</c:v>
                </c:pt>
                <c:pt idx="291">
                  <c:v>9.3817710880000002E-2</c:v>
                </c:pt>
                <c:pt idx="292">
                  <c:v>0.98227310180000005</c:v>
                </c:pt>
                <c:pt idx="293">
                  <c:v>0.90274524690000002</c:v>
                </c:pt>
                <c:pt idx="294">
                  <c:v>1.1512985229999999</c:v>
                </c:pt>
                <c:pt idx="295">
                  <c:v>2.0601263049999998</c:v>
                </c:pt>
                <c:pt idx="296">
                  <c:v>1.3717682360000001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EA1D-4F93-9594-5BE1C274530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02684448"/>
        <c:axId val="402684776"/>
      </c:scatterChart>
      <c:valAx>
        <c:axId val="40268444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Length (m)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02684776"/>
        <c:crosses val="autoZero"/>
        <c:crossBetween val="midCat"/>
      </c:valAx>
      <c:valAx>
        <c:axId val="4026847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Displacement (m)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0268444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Scarp 13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Sheet13!$A$1:$A$50</c:f>
              <c:numCache>
                <c:formatCode>General</c:formatCode>
                <c:ptCount val="50"/>
                <c:pt idx="0">
                  <c:v>0</c:v>
                </c:pt>
                <c:pt idx="1">
                  <c:v>10</c:v>
                </c:pt>
                <c:pt idx="2">
                  <c:v>20</c:v>
                </c:pt>
                <c:pt idx="3">
                  <c:v>30</c:v>
                </c:pt>
                <c:pt idx="4">
                  <c:v>40</c:v>
                </c:pt>
                <c:pt idx="5">
                  <c:v>50</c:v>
                </c:pt>
                <c:pt idx="6">
                  <c:v>60</c:v>
                </c:pt>
                <c:pt idx="7">
                  <c:v>70</c:v>
                </c:pt>
                <c:pt idx="8">
                  <c:v>80</c:v>
                </c:pt>
                <c:pt idx="9">
                  <c:v>90</c:v>
                </c:pt>
                <c:pt idx="10">
                  <c:v>100</c:v>
                </c:pt>
                <c:pt idx="11">
                  <c:v>110</c:v>
                </c:pt>
                <c:pt idx="12">
                  <c:v>120</c:v>
                </c:pt>
                <c:pt idx="13">
                  <c:v>130</c:v>
                </c:pt>
                <c:pt idx="14">
                  <c:v>140</c:v>
                </c:pt>
                <c:pt idx="15">
                  <c:v>150</c:v>
                </c:pt>
                <c:pt idx="16">
                  <c:v>160</c:v>
                </c:pt>
                <c:pt idx="17">
                  <c:v>170</c:v>
                </c:pt>
                <c:pt idx="18">
                  <c:v>180</c:v>
                </c:pt>
                <c:pt idx="19">
                  <c:v>190</c:v>
                </c:pt>
                <c:pt idx="20">
                  <c:v>200</c:v>
                </c:pt>
                <c:pt idx="21">
                  <c:v>210</c:v>
                </c:pt>
                <c:pt idx="22">
                  <c:v>220</c:v>
                </c:pt>
                <c:pt idx="23">
                  <c:v>230</c:v>
                </c:pt>
                <c:pt idx="24">
                  <c:v>240</c:v>
                </c:pt>
                <c:pt idx="25">
                  <c:v>250</c:v>
                </c:pt>
                <c:pt idx="26">
                  <c:v>260</c:v>
                </c:pt>
                <c:pt idx="27">
                  <c:v>270</c:v>
                </c:pt>
                <c:pt idx="28">
                  <c:v>280</c:v>
                </c:pt>
                <c:pt idx="29">
                  <c:v>290</c:v>
                </c:pt>
                <c:pt idx="30">
                  <c:v>300</c:v>
                </c:pt>
                <c:pt idx="31">
                  <c:v>310</c:v>
                </c:pt>
                <c:pt idx="32">
                  <c:v>320</c:v>
                </c:pt>
                <c:pt idx="33">
                  <c:v>330</c:v>
                </c:pt>
                <c:pt idx="34">
                  <c:v>340</c:v>
                </c:pt>
                <c:pt idx="35">
                  <c:v>350</c:v>
                </c:pt>
                <c:pt idx="36">
                  <c:v>360</c:v>
                </c:pt>
                <c:pt idx="37">
                  <c:v>370</c:v>
                </c:pt>
                <c:pt idx="38">
                  <c:v>380</c:v>
                </c:pt>
                <c:pt idx="39">
                  <c:v>390</c:v>
                </c:pt>
                <c:pt idx="40">
                  <c:v>400</c:v>
                </c:pt>
                <c:pt idx="41">
                  <c:v>410</c:v>
                </c:pt>
                <c:pt idx="42">
                  <c:v>420</c:v>
                </c:pt>
                <c:pt idx="43">
                  <c:v>430</c:v>
                </c:pt>
                <c:pt idx="44">
                  <c:v>440</c:v>
                </c:pt>
                <c:pt idx="45">
                  <c:v>450</c:v>
                </c:pt>
                <c:pt idx="46">
                  <c:v>460</c:v>
                </c:pt>
                <c:pt idx="47">
                  <c:v>470</c:v>
                </c:pt>
                <c:pt idx="48">
                  <c:v>480</c:v>
                </c:pt>
                <c:pt idx="49">
                  <c:v>490</c:v>
                </c:pt>
              </c:numCache>
            </c:numRef>
          </c:xVal>
          <c:yVal>
            <c:numRef>
              <c:f>Sheet13!$B$1:$B$50</c:f>
              <c:numCache>
                <c:formatCode>General</c:formatCode>
                <c:ptCount val="50"/>
                <c:pt idx="0">
                  <c:v>1.0218591690000001</c:v>
                </c:pt>
                <c:pt idx="1">
                  <c:v>0.86074733729999997</c:v>
                </c:pt>
                <c:pt idx="2">
                  <c:v>1.212420464</c:v>
                </c:pt>
                <c:pt idx="3">
                  <c:v>1.2961568830000001</c:v>
                </c:pt>
                <c:pt idx="4">
                  <c:v>1.477003098</c:v>
                </c:pt>
                <c:pt idx="5">
                  <c:v>1.957444191</c:v>
                </c:pt>
                <c:pt idx="6">
                  <c:v>1.4244346619999999</c:v>
                </c:pt>
                <c:pt idx="7">
                  <c:v>1.330065727</c:v>
                </c:pt>
                <c:pt idx="8">
                  <c:v>1.9607014659999999</c:v>
                </c:pt>
                <c:pt idx="9">
                  <c:v>2.5436811449999999</c:v>
                </c:pt>
                <c:pt idx="10">
                  <c:v>2.8067932130000002</c:v>
                </c:pt>
                <c:pt idx="11">
                  <c:v>2.9827837939999999</c:v>
                </c:pt>
                <c:pt idx="12">
                  <c:v>2.9758434299999998</c:v>
                </c:pt>
                <c:pt idx="13">
                  <c:v>3.144266129</c:v>
                </c:pt>
                <c:pt idx="14">
                  <c:v>2.8808307649999998</c:v>
                </c:pt>
                <c:pt idx="15">
                  <c:v>2.894401073</c:v>
                </c:pt>
                <c:pt idx="16">
                  <c:v>2.9668049810000001</c:v>
                </c:pt>
                <c:pt idx="17">
                  <c:v>2.9895524980000001</c:v>
                </c:pt>
                <c:pt idx="18">
                  <c:v>3.2352800369999999</c:v>
                </c:pt>
                <c:pt idx="19">
                  <c:v>4.1227741240000002</c:v>
                </c:pt>
                <c:pt idx="20">
                  <c:v>4.9739203449999998</c:v>
                </c:pt>
                <c:pt idx="21">
                  <c:v>5.2065558430000003</c:v>
                </c:pt>
                <c:pt idx="22">
                  <c:v>4.8468542100000001</c:v>
                </c:pt>
                <c:pt idx="23">
                  <c:v>4.3296232220000004</c:v>
                </c:pt>
                <c:pt idx="24">
                  <c:v>3.7518773080000001</c:v>
                </c:pt>
                <c:pt idx="25">
                  <c:v>3.165521622</c:v>
                </c:pt>
                <c:pt idx="26">
                  <c:v>2.8892726899999999</c:v>
                </c:pt>
                <c:pt idx="27">
                  <c:v>3.3603324890000001</c:v>
                </c:pt>
                <c:pt idx="28">
                  <c:v>3.469500542</c:v>
                </c:pt>
                <c:pt idx="29">
                  <c:v>4.101191998</c:v>
                </c:pt>
                <c:pt idx="30">
                  <c:v>4.1912031169999997</c:v>
                </c:pt>
                <c:pt idx="31">
                  <c:v>4.4892420770000001</c:v>
                </c:pt>
                <c:pt idx="32">
                  <c:v>4.040846825</c:v>
                </c:pt>
                <c:pt idx="33">
                  <c:v>3.7078995699999999</c:v>
                </c:pt>
                <c:pt idx="34">
                  <c:v>3.9251880649999999</c:v>
                </c:pt>
                <c:pt idx="35">
                  <c:v>4.0127635000000001</c:v>
                </c:pt>
                <c:pt idx="36">
                  <c:v>3.809998035</c:v>
                </c:pt>
                <c:pt idx="37">
                  <c:v>3.4916019440000001</c:v>
                </c:pt>
                <c:pt idx="38">
                  <c:v>3.7427988050000001</c:v>
                </c:pt>
                <c:pt idx="39">
                  <c:v>3.2378416059999999</c:v>
                </c:pt>
                <c:pt idx="40">
                  <c:v>3.2100954060000002</c:v>
                </c:pt>
                <c:pt idx="41">
                  <c:v>2.9922351840000001</c:v>
                </c:pt>
                <c:pt idx="42">
                  <c:v>2.6731147769999999</c:v>
                </c:pt>
                <c:pt idx="43">
                  <c:v>2.373481274</c:v>
                </c:pt>
                <c:pt idx="44">
                  <c:v>2.2493600850000002</c:v>
                </c:pt>
                <c:pt idx="45">
                  <c:v>1.93792057</c:v>
                </c:pt>
                <c:pt idx="46">
                  <c:v>1.3132004740000001</c:v>
                </c:pt>
                <c:pt idx="47">
                  <c:v>1.1450543399999999</c:v>
                </c:pt>
                <c:pt idx="48">
                  <c:v>0.80646228789999996</c:v>
                </c:pt>
                <c:pt idx="49">
                  <c:v>0.4507141113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202E-4586-A968-0280CCA5855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34711192"/>
        <c:axId val="534723000"/>
      </c:scatterChart>
      <c:valAx>
        <c:axId val="53471119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Length (m)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34723000"/>
        <c:crosses val="autoZero"/>
        <c:crossBetween val="midCat"/>
      </c:valAx>
      <c:valAx>
        <c:axId val="5347230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Displacement</a:t>
                </a:r>
                <a:r>
                  <a:rPr lang="en-US" baseline="0"/>
                  <a:t> (m)</a:t>
                </a:r>
                <a:endParaRPr 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3471119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Scarp 3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Sheet3!$D$1:$D$1000</c:f>
              <c:numCache>
                <c:formatCode>General</c:formatCode>
                <c:ptCount val="1000"/>
                <c:pt idx="0">
                  <c:v>0</c:v>
                </c:pt>
                <c:pt idx="1">
                  <c:v>10</c:v>
                </c:pt>
                <c:pt idx="2">
                  <c:v>20</c:v>
                </c:pt>
                <c:pt idx="3">
                  <c:v>30</c:v>
                </c:pt>
                <c:pt idx="4">
                  <c:v>40</c:v>
                </c:pt>
                <c:pt idx="5">
                  <c:v>50</c:v>
                </c:pt>
                <c:pt idx="6">
                  <c:v>60</c:v>
                </c:pt>
                <c:pt idx="7">
                  <c:v>70</c:v>
                </c:pt>
                <c:pt idx="8">
                  <c:v>80</c:v>
                </c:pt>
                <c:pt idx="9">
                  <c:v>90</c:v>
                </c:pt>
                <c:pt idx="10">
                  <c:v>100</c:v>
                </c:pt>
                <c:pt idx="11">
                  <c:v>110</c:v>
                </c:pt>
                <c:pt idx="12">
                  <c:v>120</c:v>
                </c:pt>
                <c:pt idx="13">
                  <c:v>130</c:v>
                </c:pt>
                <c:pt idx="14">
                  <c:v>140</c:v>
                </c:pt>
                <c:pt idx="15">
                  <c:v>150</c:v>
                </c:pt>
                <c:pt idx="16">
                  <c:v>160</c:v>
                </c:pt>
                <c:pt idx="17">
                  <c:v>170</c:v>
                </c:pt>
                <c:pt idx="18">
                  <c:v>180</c:v>
                </c:pt>
                <c:pt idx="19">
                  <c:v>190</c:v>
                </c:pt>
                <c:pt idx="20">
                  <c:v>200</c:v>
                </c:pt>
                <c:pt idx="21">
                  <c:v>210</c:v>
                </c:pt>
                <c:pt idx="22">
                  <c:v>220</c:v>
                </c:pt>
                <c:pt idx="23">
                  <c:v>230</c:v>
                </c:pt>
                <c:pt idx="24">
                  <c:v>240</c:v>
                </c:pt>
                <c:pt idx="25">
                  <c:v>250</c:v>
                </c:pt>
                <c:pt idx="26">
                  <c:v>260</c:v>
                </c:pt>
                <c:pt idx="27">
                  <c:v>270</c:v>
                </c:pt>
                <c:pt idx="28">
                  <c:v>280</c:v>
                </c:pt>
                <c:pt idx="29">
                  <c:v>290</c:v>
                </c:pt>
                <c:pt idx="30">
                  <c:v>300</c:v>
                </c:pt>
                <c:pt idx="31">
                  <c:v>310</c:v>
                </c:pt>
                <c:pt idx="32">
                  <c:v>320</c:v>
                </c:pt>
                <c:pt idx="33">
                  <c:v>330</c:v>
                </c:pt>
                <c:pt idx="34">
                  <c:v>340</c:v>
                </c:pt>
                <c:pt idx="35">
                  <c:v>350</c:v>
                </c:pt>
                <c:pt idx="36">
                  <c:v>360</c:v>
                </c:pt>
                <c:pt idx="37">
                  <c:v>370</c:v>
                </c:pt>
                <c:pt idx="38">
                  <c:v>380</c:v>
                </c:pt>
                <c:pt idx="39">
                  <c:v>390</c:v>
                </c:pt>
                <c:pt idx="40">
                  <c:v>400</c:v>
                </c:pt>
                <c:pt idx="41">
                  <c:v>410</c:v>
                </c:pt>
                <c:pt idx="42">
                  <c:v>420</c:v>
                </c:pt>
                <c:pt idx="43">
                  <c:v>430</c:v>
                </c:pt>
                <c:pt idx="44">
                  <c:v>440</c:v>
                </c:pt>
                <c:pt idx="45">
                  <c:v>450</c:v>
                </c:pt>
                <c:pt idx="46">
                  <c:v>460</c:v>
                </c:pt>
                <c:pt idx="47">
                  <c:v>470</c:v>
                </c:pt>
                <c:pt idx="48">
                  <c:v>480</c:v>
                </c:pt>
                <c:pt idx="49">
                  <c:v>490</c:v>
                </c:pt>
                <c:pt idx="50">
                  <c:v>500</c:v>
                </c:pt>
                <c:pt idx="51">
                  <c:v>510</c:v>
                </c:pt>
                <c:pt idx="52">
                  <c:v>520</c:v>
                </c:pt>
                <c:pt idx="53">
                  <c:v>530</c:v>
                </c:pt>
                <c:pt idx="54">
                  <c:v>540</c:v>
                </c:pt>
                <c:pt idx="55">
                  <c:v>550</c:v>
                </c:pt>
                <c:pt idx="56">
                  <c:v>560</c:v>
                </c:pt>
                <c:pt idx="57">
                  <c:v>570</c:v>
                </c:pt>
                <c:pt idx="58">
                  <c:v>580</c:v>
                </c:pt>
                <c:pt idx="59">
                  <c:v>590</c:v>
                </c:pt>
                <c:pt idx="60">
                  <c:v>600</c:v>
                </c:pt>
                <c:pt idx="61">
                  <c:v>610</c:v>
                </c:pt>
                <c:pt idx="62">
                  <c:v>620</c:v>
                </c:pt>
                <c:pt idx="63">
                  <c:v>630</c:v>
                </c:pt>
                <c:pt idx="64">
                  <c:v>640</c:v>
                </c:pt>
                <c:pt idx="65">
                  <c:v>650</c:v>
                </c:pt>
                <c:pt idx="66">
                  <c:v>660</c:v>
                </c:pt>
              </c:numCache>
            </c:numRef>
          </c:xVal>
          <c:yVal>
            <c:numRef>
              <c:f>Sheet3!$E$1:$E$1000</c:f>
              <c:numCache>
                <c:formatCode>General</c:formatCode>
                <c:ptCount val="1000"/>
                <c:pt idx="0">
                  <c:v>1.7664279940000001</c:v>
                </c:pt>
                <c:pt idx="1">
                  <c:v>0.92523384090000005</c:v>
                </c:pt>
                <c:pt idx="2">
                  <c:v>1.3836708069999999</c:v>
                </c:pt>
                <c:pt idx="3">
                  <c:v>1.82755661</c:v>
                </c:pt>
                <c:pt idx="4">
                  <c:v>3.7590351100000001</c:v>
                </c:pt>
                <c:pt idx="5">
                  <c:v>4.5767984390000001</c:v>
                </c:pt>
                <c:pt idx="6">
                  <c:v>4.2722082139999999</c:v>
                </c:pt>
                <c:pt idx="7">
                  <c:v>4.1144733430000002</c:v>
                </c:pt>
                <c:pt idx="8">
                  <c:v>4.6204576490000004</c:v>
                </c:pt>
                <c:pt idx="9">
                  <c:v>5.2639951710000004</c:v>
                </c:pt>
                <c:pt idx="10">
                  <c:v>5.1172800059999997</c:v>
                </c:pt>
                <c:pt idx="11">
                  <c:v>5.5107650760000002</c:v>
                </c:pt>
                <c:pt idx="12">
                  <c:v>5.776554108</c:v>
                </c:pt>
                <c:pt idx="13">
                  <c:v>5.4866971969999998</c:v>
                </c:pt>
                <c:pt idx="14">
                  <c:v>5.7615385059999999</c:v>
                </c:pt>
                <c:pt idx="15">
                  <c:v>5.8164510729999996</c:v>
                </c:pt>
                <c:pt idx="16">
                  <c:v>5.8409423829999998</c:v>
                </c:pt>
                <c:pt idx="17">
                  <c:v>6.0886669160000002</c:v>
                </c:pt>
                <c:pt idx="18">
                  <c:v>5.891119003</c:v>
                </c:pt>
                <c:pt idx="19">
                  <c:v>5.1945924760000004</c:v>
                </c:pt>
                <c:pt idx="20">
                  <c:v>4.9169330599999999</c:v>
                </c:pt>
                <c:pt idx="21">
                  <c:v>4.7685594560000002</c:v>
                </c:pt>
                <c:pt idx="22">
                  <c:v>4.9439554210000001</c:v>
                </c:pt>
                <c:pt idx="23">
                  <c:v>5.1392107009999997</c:v>
                </c:pt>
                <c:pt idx="24">
                  <c:v>4.9936752320000002</c:v>
                </c:pt>
                <c:pt idx="25">
                  <c:v>4.9382076259999996</c:v>
                </c:pt>
                <c:pt idx="26">
                  <c:v>4.9837551119999999</c:v>
                </c:pt>
                <c:pt idx="27">
                  <c:v>5.0729150770000002</c:v>
                </c:pt>
                <c:pt idx="28">
                  <c:v>5.057864189</c:v>
                </c:pt>
                <c:pt idx="29">
                  <c:v>5.07068634</c:v>
                </c:pt>
                <c:pt idx="30">
                  <c:v>4.9995651250000002</c:v>
                </c:pt>
                <c:pt idx="31">
                  <c:v>5.0042505259999999</c:v>
                </c:pt>
                <c:pt idx="32">
                  <c:v>4.8220024109999997</c:v>
                </c:pt>
                <c:pt idx="33">
                  <c:v>4.8182210919999999</c:v>
                </c:pt>
                <c:pt idx="34">
                  <c:v>5.1412477489999997</c:v>
                </c:pt>
                <c:pt idx="35">
                  <c:v>5.1451692580000001</c:v>
                </c:pt>
                <c:pt idx="36">
                  <c:v>4.9826564790000001</c:v>
                </c:pt>
                <c:pt idx="37">
                  <c:v>5.2065038680000004</c:v>
                </c:pt>
                <c:pt idx="38">
                  <c:v>5.3912687300000002</c:v>
                </c:pt>
                <c:pt idx="39">
                  <c:v>5.6024093629999996</c:v>
                </c:pt>
                <c:pt idx="40">
                  <c:v>5.5173006060000001</c:v>
                </c:pt>
                <c:pt idx="41">
                  <c:v>5.6687631610000002</c:v>
                </c:pt>
                <c:pt idx="42">
                  <c:v>5.484815598</c:v>
                </c:pt>
                <c:pt idx="43">
                  <c:v>5.2548446660000003</c:v>
                </c:pt>
                <c:pt idx="44">
                  <c:v>5.1496152879999997</c:v>
                </c:pt>
                <c:pt idx="45">
                  <c:v>5.1487102509999998</c:v>
                </c:pt>
                <c:pt idx="46">
                  <c:v>5.0587396619999998</c:v>
                </c:pt>
                <c:pt idx="47">
                  <c:v>4.8671178819999996</c:v>
                </c:pt>
                <c:pt idx="48">
                  <c:v>4.1553068160000004</c:v>
                </c:pt>
                <c:pt idx="49">
                  <c:v>4.6620483400000001</c:v>
                </c:pt>
                <c:pt idx="50">
                  <c:v>4.0492296220000004</c:v>
                </c:pt>
                <c:pt idx="51">
                  <c:v>4.0032224660000004</c:v>
                </c:pt>
                <c:pt idx="52">
                  <c:v>4.5559139249999996</c:v>
                </c:pt>
                <c:pt idx="53">
                  <c:v>4.4653024669999999</c:v>
                </c:pt>
                <c:pt idx="54">
                  <c:v>4.5434532169999997</c:v>
                </c:pt>
                <c:pt idx="55">
                  <c:v>4.5663442610000002</c:v>
                </c:pt>
                <c:pt idx="56">
                  <c:v>4.1660776139999998</c:v>
                </c:pt>
                <c:pt idx="57">
                  <c:v>3.9031038279999999</c:v>
                </c:pt>
                <c:pt idx="58">
                  <c:v>3.420145035</c:v>
                </c:pt>
                <c:pt idx="59">
                  <c:v>3.0883722310000001</c:v>
                </c:pt>
                <c:pt idx="60">
                  <c:v>2.8834619520000002</c:v>
                </c:pt>
                <c:pt idx="61">
                  <c:v>2.5149898529999999</c:v>
                </c:pt>
                <c:pt idx="62">
                  <c:v>2.6722583769999999</c:v>
                </c:pt>
                <c:pt idx="63">
                  <c:v>2.2536573409999998</c:v>
                </c:pt>
                <c:pt idx="64">
                  <c:v>1.9528846740000001</c:v>
                </c:pt>
                <c:pt idx="65">
                  <c:v>1.990870476</c:v>
                </c:pt>
                <c:pt idx="66">
                  <c:v>0.12119865420000001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40D2-4B27-9E9B-D0784BB9B6F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20000648"/>
        <c:axId val="419998024"/>
      </c:scatterChart>
      <c:valAx>
        <c:axId val="42000064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Length</a:t>
                </a:r>
                <a:r>
                  <a:rPr lang="en-US" baseline="0"/>
                  <a:t> (m)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19998024"/>
        <c:crosses val="autoZero"/>
        <c:crossBetween val="midCat"/>
      </c:valAx>
      <c:valAx>
        <c:axId val="4199980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Displacement</a:t>
                </a:r>
                <a:r>
                  <a:rPr lang="en-US" baseline="0"/>
                  <a:t> (m)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2000064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Scarp</a:t>
            </a:r>
            <a:r>
              <a:rPr lang="en-US" baseline="0"/>
              <a:t> 14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Sheet14!$A$1:$A$106</c:f>
              <c:numCache>
                <c:formatCode>General</c:formatCode>
                <c:ptCount val="106"/>
                <c:pt idx="0">
                  <c:v>0</c:v>
                </c:pt>
                <c:pt idx="1">
                  <c:v>10</c:v>
                </c:pt>
                <c:pt idx="2">
                  <c:v>20</c:v>
                </c:pt>
                <c:pt idx="3">
                  <c:v>30</c:v>
                </c:pt>
                <c:pt idx="4">
                  <c:v>40</c:v>
                </c:pt>
                <c:pt idx="5">
                  <c:v>50</c:v>
                </c:pt>
                <c:pt idx="6">
                  <c:v>60</c:v>
                </c:pt>
                <c:pt idx="7">
                  <c:v>70</c:v>
                </c:pt>
                <c:pt idx="8">
                  <c:v>80</c:v>
                </c:pt>
                <c:pt idx="9">
                  <c:v>90</c:v>
                </c:pt>
                <c:pt idx="10">
                  <c:v>100</c:v>
                </c:pt>
                <c:pt idx="11">
                  <c:v>110</c:v>
                </c:pt>
                <c:pt idx="12">
                  <c:v>120</c:v>
                </c:pt>
                <c:pt idx="13">
                  <c:v>130</c:v>
                </c:pt>
                <c:pt idx="14">
                  <c:v>140</c:v>
                </c:pt>
                <c:pt idx="15">
                  <c:v>150</c:v>
                </c:pt>
                <c:pt idx="16">
                  <c:v>160</c:v>
                </c:pt>
                <c:pt idx="17">
                  <c:v>170</c:v>
                </c:pt>
                <c:pt idx="18">
                  <c:v>180</c:v>
                </c:pt>
                <c:pt idx="19">
                  <c:v>190</c:v>
                </c:pt>
                <c:pt idx="20">
                  <c:v>200</c:v>
                </c:pt>
                <c:pt idx="21">
                  <c:v>210</c:v>
                </c:pt>
                <c:pt idx="22">
                  <c:v>220</c:v>
                </c:pt>
                <c:pt idx="23">
                  <c:v>230</c:v>
                </c:pt>
                <c:pt idx="24">
                  <c:v>240</c:v>
                </c:pt>
                <c:pt idx="25">
                  <c:v>250</c:v>
                </c:pt>
                <c:pt idx="26">
                  <c:v>260</c:v>
                </c:pt>
                <c:pt idx="27">
                  <c:v>270</c:v>
                </c:pt>
                <c:pt idx="28">
                  <c:v>280</c:v>
                </c:pt>
                <c:pt idx="29">
                  <c:v>290</c:v>
                </c:pt>
                <c:pt idx="30">
                  <c:v>300</c:v>
                </c:pt>
                <c:pt idx="31">
                  <c:v>310</c:v>
                </c:pt>
                <c:pt idx="32">
                  <c:v>320</c:v>
                </c:pt>
                <c:pt idx="33">
                  <c:v>330</c:v>
                </c:pt>
                <c:pt idx="34">
                  <c:v>340</c:v>
                </c:pt>
                <c:pt idx="35">
                  <c:v>350</c:v>
                </c:pt>
                <c:pt idx="36">
                  <c:v>360</c:v>
                </c:pt>
                <c:pt idx="37">
                  <c:v>370</c:v>
                </c:pt>
                <c:pt idx="38">
                  <c:v>380</c:v>
                </c:pt>
                <c:pt idx="39">
                  <c:v>390</c:v>
                </c:pt>
                <c:pt idx="40">
                  <c:v>400</c:v>
                </c:pt>
                <c:pt idx="41">
                  <c:v>410</c:v>
                </c:pt>
                <c:pt idx="42">
                  <c:v>420</c:v>
                </c:pt>
                <c:pt idx="43">
                  <c:v>430</c:v>
                </c:pt>
                <c:pt idx="44">
                  <c:v>440</c:v>
                </c:pt>
                <c:pt idx="45">
                  <c:v>450</c:v>
                </c:pt>
                <c:pt idx="46">
                  <c:v>460</c:v>
                </c:pt>
                <c:pt idx="47">
                  <c:v>470</c:v>
                </c:pt>
                <c:pt idx="48">
                  <c:v>480</c:v>
                </c:pt>
                <c:pt idx="49">
                  <c:v>490</c:v>
                </c:pt>
                <c:pt idx="50">
                  <c:v>500</c:v>
                </c:pt>
                <c:pt idx="51">
                  <c:v>510</c:v>
                </c:pt>
                <c:pt idx="52">
                  <c:v>520</c:v>
                </c:pt>
                <c:pt idx="53">
                  <c:v>530</c:v>
                </c:pt>
                <c:pt idx="54">
                  <c:v>540</c:v>
                </c:pt>
                <c:pt idx="55">
                  <c:v>550</c:v>
                </c:pt>
                <c:pt idx="56">
                  <c:v>560</c:v>
                </c:pt>
                <c:pt idx="57">
                  <c:v>570</c:v>
                </c:pt>
                <c:pt idx="58">
                  <c:v>580</c:v>
                </c:pt>
                <c:pt idx="59">
                  <c:v>590</c:v>
                </c:pt>
                <c:pt idx="60">
                  <c:v>600</c:v>
                </c:pt>
                <c:pt idx="61">
                  <c:v>610</c:v>
                </c:pt>
                <c:pt idx="62">
                  <c:v>620</c:v>
                </c:pt>
                <c:pt idx="63">
                  <c:v>630</c:v>
                </c:pt>
                <c:pt idx="64">
                  <c:v>640</c:v>
                </c:pt>
                <c:pt idx="65">
                  <c:v>650</c:v>
                </c:pt>
                <c:pt idx="66">
                  <c:v>660</c:v>
                </c:pt>
                <c:pt idx="67">
                  <c:v>670</c:v>
                </c:pt>
                <c:pt idx="68">
                  <c:v>680</c:v>
                </c:pt>
                <c:pt idx="69">
                  <c:v>690</c:v>
                </c:pt>
                <c:pt idx="70">
                  <c:v>700</c:v>
                </c:pt>
                <c:pt idx="71">
                  <c:v>710</c:v>
                </c:pt>
                <c:pt idx="72">
                  <c:v>720</c:v>
                </c:pt>
                <c:pt idx="73">
                  <c:v>730</c:v>
                </c:pt>
                <c:pt idx="74">
                  <c:v>740</c:v>
                </c:pt>
                <c:pt idx="75">
                  <c:v>750</c:v>
                </c:pt>
                <c:pt idx="76">
                  <c:v>760</c:v>
                </c:pt>
                <c:pt idx="77">
                  <c:v>770</c:v>
                </c:pt>
                <c:pt idx="78">
                  <c:v>780</c:v>
                </c:pt>
                <c:pt idx="79">
                  <c:v>790</c:v>
                </c:pt>
                <c:pt idx="80">
                  <c:v>800</c:v>
                </c:pt>
                <c:pt idx="81">
                  <c:v>810</c:v>
                </c:pt>
                <c:pt idx="82">
                  <c:v>820</c:v>
                </c:pt>
                <c:pt idx="83">
                  <c:v>830</c:v>
                </c:pt>
                <c:pt idx="84">
                  <c:v>840</c:v>
                </c:pt>
                <c:pt idx="85">
                  <c:v>850</c:v>
                </c:pt>
                <c:pt idx="86">
                  <c:v>860</c:v>
                </c:pt>
                <c:pt idx="87">
                  <c:v>870</c:v>
                </c:pt>
                <c:pt idx="88">
                  <c:v>880</c:v>
                </c:pt>
                <c:pt idx="89">
                  <c:v>890</c:v>
                </c:pt>
                <c:pt idx="90">
                  <c:v>900</c:v>
                </c:pt>
                <c:pt idx="91">
                  <c:v>910</c:v>
                </c:pt>
                <c:pt idx="92">
                  <c:v>920</c:v>
                </c:pt>
                <c:pt idx="93">
                  <c:v>930</c:v>
                </c:pt>
                <c:pt idx="94">
                  <c:v>940</c:v>
                </c:pt>
                <c:pt idx="95">
                  <c:v>950</c:v>
                </c:pt>
                <c:pt idx="96">
                  <c:v>960</c:v>
                </c:pt>
                <c:pt idx="97">
                  <c:v>970</c:v>
                </c:pt>
                <c:pt idx="98">
                  <c:v>980</c:v>
                </c:pt>
                <c:pt idx="99">
                  <c:v>990</c:v>
                </c:pt>
                <c:pt idx="100">
                  <c:v>1000</c:v>
                </c:pt>
                <c:pt idx="101">
                  <c:v>1010</c:v>
                </c:pt>
                <c:pt idx="102">
                  <c:v>1020</c:v>
                </c:pt>
                <c:pt idx="103">
                  <c:v>1030</c:v>
                </c:pt>
                <c:pt idx="104">
                  <c:v>1040</c:v>
                </c:pt>
                <c:pt idx="105">
                  <c:v>1050</c:v>
                </c:pt>
              </c:numCache>
            </c:numRef>
          </c:xVal>
          <c:yVal>
            <c:numRef>
              <c:f>Sheet14!$B$1:$B$106</c:f>
              <c:numCache>
                <c:formatCode>General</c:formatCode>
                <c:ptCount val="106"/>
                <c:pt idx="0">
                  <c:v>2.3385219570000002</c:v>
                </c:pt>
                <c:pt idx="1">
                  <c:v>2.8823795319999999</c:v>
                </c:pt>
                <c:pt idx="2">
                  <c:v>3.0050506590000001</c:v>
                </c:pt>
                <c:pt idx="3">
                  <c:v>3.3008270259999999</c:v>
                </c:pt>
                <c:pt idx="4">
                  <c:v>3.7672729490000001</c:v>
                </c:pt>
                <c:pt idx="5">
                  <c:v>1.8310222629999999</c:v>
                </c:pt>
                <c:pt idx="6">
                  <c:v>3.3825397490000002</c:v>
                </c:pt>
                <c:pt idx="7">
                  <c:v>3.3040504460000002</c:v>
                </c:pt>
                <c:pt idx="8">
                  <c:v>3.5929374690000002</c:v>
                </c:pt>
                <c:pt idx="9">
                  <c:v>4.1934490200000001</c:v>
                </c:pt>
                <c:pt idx="10">
                  <c:v>3.783031464</c:v>
                </c:pt>
                <c:pt idx="11">
                  <c:v>3.3812236790000001</c:v>
                </c:pt>
                <c:pt idx="12">
                  <c:v>4.2133598330000002</c:v>
                </c:pt>
                <c:pt idx="13">
                  <c:v>3.8557186130000001</c:v>
                </c:pt>
                <c:pt idx="14">
                  <c:v>4.0060844419999997</c:v>
                </c:pt>
                <c:pt idx="15">
                  <c:v>4.0140972140000004</c:v>
                </c:pt>
                <c:pt idx="16">
                  <c:v>3.69934845</c:v>
                </c:pt>
                <c:pt idx="17">
                  <c:v>3.5932712549999999</c:v>
                </c:pt>
                <c:pt idx="18">
                  <c:v>3.6677150730000001</c:v>
                </c:pt>
                <c:pt idx="19">
                  <c:v>3.3885612489999999</c:v>
                </c:pt>
                <c:pt idx="20">
                  <c:v>3.4374370569999999</c:v>
                </c:pt>
                <c:pt idx="21">
                  <c:v>3.9288349149999999</c:v>
                </c:pt>
                <c:pt idx="22">
                  <c:v>4.2585811610000004</c:v>
                </c:pt>
                <c:pt idx="23">
                  <c:v>4.0166454319999998</c:v>
                </c:pt>
                <c:pt idx="24">
                  <c:v>3.5336666110000001</c:v>
                </c:pt>
                <c:pt idx="25">
                  <c:v>3.99181366</c:v>
                </c:pt>
                <c:pt idx="26">
                  <c:v>4.6459503169999996</c:v>
                </c:pt>
                <c:pt idx="27">
                  <c:v>4.606107712</c:v>
                </c:pt>
                <c:pt idx="28">
                  <c:v>4.4515953059999998</c:v>
                </c:pt>
                <c:pt idx="29">
                  <c:v>4.6464080809999997</c:v>
                </c:pt>
                <c:pt idx="30">
                  <c:v>3.7500247959999999</c:v>
                </c:pt>
                <c:pt idx="31">
                  <c:v>4.2335567469999997</c:v>
                </c:pt>
                <c:pt idx="32">
                  <c:v>4.9034042360000001</c:v>
                </c:pt>
                <c:pt idx="33">
                  <c:v>4.6778984069999998</c:v>
                </c:pt>
                <c:pt idx="34">
                  <c:v>4.5679702759999996</c:v>
                </c:pt>
                <c:pt idx="35">
                  <c:v>4.5709724429999996</c:v>
                </c:pt>
                <c:pt idx="36">
                  <c:v>4.4577007289999999</c:v>
                </c:pt>
                <c:pt idx="37">
                  <c:v>4.2744731900000001</c:v>
                </c:pt>
                <c:pt idx="38">
                  <c:v>4.5078754429999996</c:v>
                </c:pt>
                <c:pt idx="39">
                  <c:v>4.484182358</c:v>
                </c:pt>
                <c:pt idx="40">
                  <c:v>4.5590019230000003</c:v>
                </c:pt>
                <c:pt idx="41">
                  <c:v>5.9077072140000002</c:v>
                </c:pt>
                <c:pt idx="42">
                  <c:v>4.948953629</c:v>
                </c:pt>
                <c:pt idx="43">
                  <c:v>5.9192752840000002</c:v>
                </c:pt>
                <c:pt idx="44">
                  <c:v>6.3138408659999996</c:v>
                </c:pt>
                <c:pt idx="45">
                  <c:v>6.2952423099999999</c:v>
                </c:pt>
                <c:pt idx="46">
                  <c:v>6.4343757630000002</c:v>
                </c:pt>
                <c:pt idx="47">
                  <c:v>6.5556964869999996</c:v>
                </c:pt>
                <c:pt idx="48">
                  <c:v>7.0283222199999997</c:v>
                </c:pt>
                <c:pt idx="49">
                  <c:v>6.4903202059999998</c:v>
                </c:pt>
                <c:pt idx="50">
                  <c:v>6.1015834809999996</c:v>
                </c:pt>
                <c:pt idx="51">
                  <c:v>5.4529037479999998</c:v>
                </c:pt>
                <c:pt idx="52">
                  <c:v>5.3697643279999996</c:v>
                </c:pt>
                <c:pt idx="53">
                  <c:v>5.696289063</c:v>
                </c:pt>
                <c:pt idx="54">
                  <c:v>5.9032192229999998</c:v>
                </c:pt>
                <c:pt idx="55">
                  <c:v>6.1244277949999999</c:v>
                </c:pt>
                <c:pt idx="56">
                  <c:v>6.0963249209999999</c:v>
                </c:pt>
                <c:pt idx="57">
                  <c:v>6.0402832030000004</c:v>
                </c:pt>
                <c:pt idx="58">
                  <c:v>5.8153057099999996</c:v>
                </c:pt>
                <c:pt idx="59">
                  <c:v>5.4935703279999997</c:v>
                </c:pt>
                <c:pt idx="60">
                  <c:v>4.9674510959999996</c:v>
                </c:pt>
                <c:pt idx="61">
                  <c:v>4.603075027</c:v>
                </c:pt>
                <c:pt idx="62">
                  <c:v>3.456766129</c:v>
                </c:pt>
                <c:pt idx="63">
                  <c:v>4.7930564880000004</c:v>
                </c:pt>
                <c:pt idx="64">
                  <c:v>4.3697566989999999</c:v>
                </c:pt>
                <c:pt idx="65">
                  <c:v>3.6947193149999999</c:v>
                </c:pt>
                <c:pt idx="66">
                  <c:v>3.4725875849999999</c:v>
                </c:pt>
                <c:pt idx="67">
                  <c:v>3.59346962</c:v>
                </c:pt>
                <c:pt idx="68">
                  <c:v>5.3482055659999999</c:v>
                </c:pt>
                <c:pt idx="69">
                  <c:v>5.5512809750000001</c:v>
                </c:pt>
                <c:pt idx="70">
                  <c:v>5.7255516049999997</c:v>
                </c:pt>
                <c:pt idx="71">
                  <c:v>4.8051414489999997</c:v>
                </c:pt>
                <c:pt idx="72">
                  <c:v>6.1879367829999996</c:v>
                </c:pt>
                <c:pt idx="73">
                  <c:v>6.12928009</c:v>
                </c:pt>
                <c:pt idx="74">
                  <c:v>6.5047473910000004</c:v>
                </c:pt>
                <c:pt idx="75">
                  <c:v>6.5046081539999996</c:v>
                </c:pt>
                <c:pt idx="76">
                  <c:v>6.8070583339999997</c:v>
                </c:pt>
                <c:pt idx="77">
                  <c:v>6.1641635890000002</c:v>
                </c:pt>
                <c:pt idx="78">
                  <c:v>6.3652858730000004</c:v>
                </c:pt>
                <c:pt idx="79">
                  <c:v>6.5236320499999998</c:v>
                </c:pt>
                <c:pt idx="80">
                  <c:v>6.5888900760000002</c:v>
                </c:pt>
                <c:pt idx="81">
                  <c:v>7.7550106049999998</c:v>
                </c:pt>
                <c:pt idx="82">
                  <c:v>7.7180500030000001</c:v>
                </c:pt>
                <c:pt idx="83">
                  <c:v>7.3253803250000002</c:v>
                </c:pt>
                <c:pt idx="84">
                  <c:v>7.2035522460000001</c:v>
                </c:pt>
                <c:pt idx="85">
                  <c:v>7.0194644930000001</c:v>
                </c:pt>
                <c:pt idx="86">
                  <c:v>7.2133922579999998</c:v>
                </c:pt>
                <c:pt idx="87">
                  <c:v>6.5330715179999999</c:v>
                </c:pt>
                <c:pt idx="88">
                  <c:v>6.1179084780000004</c:v>
                </c:pt>
                <c:pt idx="89">
                  <c:v>5.3106918329999999</c:v>
                </c:pt>
                <c:pt idx="90">
                  <c:v>5.4333457950000001</c:v>
                </c:pt>
                <c:pt idx="91">
                  <c:v>4.7094440459999998</c:v>
                </c:pt>
                <c:pt idx="92">
                  <c:v>5.1652526859999996</c:v>
                </c:pt>
                <c:pt idx="93">
                  <c:v>5.3573417660000002</c:v>
                </c:pt>
                <c:pt idx="94">
                  <c:v>4.8093757630000002</c:v>
                </c:pt>
                <c:pt idx="95">
                  <c:v>5.3644695279999999</c:v>
                </c:pt>
                <c:pt idx="96">
                  <c:v>5.1612167360000001</c:v>
                </c:pt>
                <c:pt idx="97">
                  <c:v>5.3488845830000002</c:v>
                </c:pt>
                <c:pt idx="98">
                  <c:v>5.2433681490000001</c:v>
                </c:pt>
                <c:pt idx="99">
                  <c:v>6.4627075200000004</c:v>
                </c:pt>
                <c:pt idx="100">
                  <c:v>6.109706879</c:v>
                </c:pt>
                <c:pt idx="101">
                  <c:v>5.4150104519999998</c:v>
                </c:pt>
                <c:pt idx="102">
                  <c:v>4.9967975620000002</c:v>
                </c:pt>
                <c:pt idx="103">
                  <c:v>4.3909664150000003</c:v>
                </c:pt>
                <c:pt idx="104">
                  <c:v>2.6332817080000002</c:v>
                </c:pt>
                <c:pt idx="105">
                  <c:v>3.7754192350000002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54F3-4632-BC12-66CCBF1B326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545915904"/>
        <c:axId val="545922136"/>
      </c:scatterChart>
      <c:valAx>
        <c:axId val="54591590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Length</a:t>
                </a:r>
                <a:r>
                  <a:rPr lang="en-US" baseline="0"/>
                  <a:t> (m)</a:t>
                </a:r>
                <a:endParaRPr 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45922136"/>
        <c:crosses val="autoZero"/>
        <c:crossBetween val="midCat"/>
      </c:valAx>
      <c:valAx>
        <c:axId val="5459221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Displacement (m)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4591590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Scarp 15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Sheet15!$A$1:$A$34</c:f>
              <c:numCache>
                <c:formatCode>General</c:formatCode>
                <c:ptCount val="34"/>
                <c:pt idx="0">
                  <c:v>0</c:v>
                </c:pt>
                <c:pt idx="1">
                  <c:v>10</c:v>
                </c:pt>
                <c:pt idx="2">
                  <c:v>20</c:v>
                </c:pt>
                <c:pt idx="3">
                  <c:v>30</c:v>
                </c:pt>
                <c:pt idx="4">
                  <c:v>40</c:v>
                </c:pt>
                <c:pt idx="5">
                  <c:v>50</c:v>
                </c:pt>
                <c:pt idx="6">
                  <c:v>60</c:v>
                </c:pt>
                <c:pt idx="7">
                  <c:v>70</c:v>
                </c:pt>
                <c:pt idx="8">
                  <c:v>80</c:v>
                </c:pt>
                <c:pt idx="9">
                  <c:v>90</c:v>
                </c:pt>
                <c:pt idx="10">
                  <c:v>100</c:v>
                </c:pt>
                <c:pt idx="11">
                  <c:v>110</c:v>
                </c:pt>
                <c:pt idx="12">
                  <c:v>120</c:v>
                </c:pt>
                <c:pt idx="13">
                  <c:v>130</c:v>
                </c:pt>
                <c:pt idx="14">
                  <c:v>140</c:v>
                </c:pt>
                <c:pt idx="15">
                  <c:v>150</c:v>
                </c:pt>
                <c:pt idx="16">
                  <c:v>160</c:v>
                </c:pt>
                <c:pt idx="17">
                  <c:v>170</c:v>
                </c:pt>
                <c:pt idx="18">
                  <c:v>180</c:v>
                </c:pt>
                <c:pt idx="19">
                  <c:v>190</c:v>
                </c:pt>
                <c:pt idx="20">
                  <c:v>200</c:v>
                </c:pt>
                <c:pt idx="21">
                  <c:v>210</c:v>
                </c:pt>
                <c:pt idx="22">
                  <c:v>220</c:v>
                </c:pt>
                <c:pt idx="23">
                  <c:v>230</c:v>
                </c:pt>
                <c:pt idx="24">
                  <c:v>240</c:v>
                </c:pt>
                <c:pt idx="25">
                  <c:v>250</c:v>
                </c:pt>
                <c:pt idx="26">
                  <c:v>260</c:v>
                </c:pt>
                <c:pt idx="27">
                  <c:v>270</c:v>
                </c:pt>
                <c:pt idx="28">
                  <c:v>280</c:v>
                </c:pt>
                <c:pt idx="29">
                  <c:v>290</c:v>
                </c:pt>
                <c:pt idx="30">
                  <c:v>300</c:v>
                </c:pt>
                <c:pt idx="31">
                  <c:v>310</c:v>
                </c:pt>
                <c:pt idx="32">
                  <c:v>320</c:v>
                </c:pt>
                <c:pt idx="33">
                  <c:v>330</c:v>
                </c:pt>
              </c:numCache>
            </c:numRef>
          </c:xVal>
          <c:yVal>
            <c:numRef>
              <c:f>Sheet15!$B$1:$B$34</c:f>
              <c:numCache>
                <c:formatCode>General</c:formatCode>
                <c:ptCount val="34"/>
                <c:pt idx="0">
                  <c:v>2.0346717829999998</c:v>
                </c:pt>
                <c:pt idx="1">
                  <c:v>2.2131538389999998</c:v>
                </c:pt>
                <c:pt idx="2">
                  <c:v>2.3018112180000001</c:v>
                </c:pt>
                <c:pt idx="3">
                  <c:v>2.6090984339999999</c:v>
                </c:pt>
                <c:pt idx="4">
                  <c:v>2.3160934449999999</c:v>
                </c:pt>
                <c:pt idx="5">
                  <c:v>2.639699936</c:v>
                </c:pt>
                <c:pt idx="6">
                  <c:v>2.5268745419999998</c:v>
                </c:pt>
                <c:pt idx="7">
                  <c:v>2.1528205869999999</c:v>
                </c:pt>
                <c:pt idx="8">
                  <c:v>2.1596202849999999</c:v>
                </c:pt>
                <c:pt idx="9">
                  <c:v>2.8869285580000001</c:v>
                </c:pt>
                <c:pt idx="10">
                  <c:v>2.9150199890000001</c:v>
                </c:pt>
                <c:pt idx="11">
                  <c:v>2.916757584</c:v>
                </c:pt>
                <c:pt idx="12">
                  <c:v>3.0996074679999999</c:v>
                </c:pt>
                <c:pt idx="13">
                  <c:v>3.4036903380000001</c:v>
                </c:pt>
                <c:pt idx="14">
                  <c:v>3.7461700439999999</c:v>
                </c:pt>
                <c:pt idx="15">
                  <c:v>3.8366298680000002</c:v>
                </c:pt>
                <c:pt idx="16">
                  <c:v>3.7384223940000001</c:v>
                </c:pt>
                <c:pt idx="17">
                  <c:v>4.0904197690000004</c:v>
                </c:pt>
                <c:pt idx="18">
                  <c:v>4.9994201660000002</c:v>
                </c:pt>
                <c:pt idx="19">
                  <c:v>4.8644886019999998</c:v>
                </c:pt>
                <c:pt idx="20">
                  <c:v>4.2354755400000004</c:v>
                </c:pt>
                <c:pt idx="21">
                  <c:v>3.909507751</c:v>
                </c:pt>
                <c:pt idx="22">
                  <c:v>3.8078632350000001</c:v>
                </c:pt>
                <c:pt idx="23">
                  <c:v>3.9164981839999999</c:v>
                </c:pt>
                <c:pt idx="24">
                  <c:v>3.7061386110000001</c:v>
                </c:pt>
                <c:pt idx="25">
                  <c:v>3.763469696</c:v>
                </c:pt>
                <c:pt idx="26">
                  <c:v>3.5278759000000002</c:v>
                </c:pt>
                <c:pt idx="27">
                  <c:v>3.4658336639999998</c:v>
                </c:pt>
                <c:pt idx="28">
                  <c:v>3.2751808169999999</c:v>
                </c:pt>
                <c:pt idx="29">
                  <c:v>3.0880088809999999</c:v>
                </c:pt>
                <c:pt idx="30">
                  <c:v>3.1725463870000001</c:v>
                </c:pt>
                <c:pt idx="31">
                  <c:v>2.6543579099999999</c:v>
                </c:pt>
                <c:pt idx="32">
                  <c:v>1.993127823</c:v>
                </c:pt>
                <c:pt idx="33">
                  <c:v>2.1239490509999999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8687-4886-BBD0-464E1C47538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89090560"/>
        <c:axId val="420024264"/>
      </c:scatterChart>
      <c:valAx>
        <c:axId val="48909056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Length (m)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20024264"/>
        <c:crosses val="autoZero"/>
        <c:crossBetween val="midCat"/>
      </c:valAx>
      <c:valAx>
        <c:axId val="4200242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Displacement (m)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8909056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Scarp 3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Sheet3!$D$1:$D$1000</c:f>
              <c:numCache>
                <c:formatCode>General</c:formatCode>
                <c:ptCount val="1000"/>
                <c:pt idx="0">
                  <c:v>0</c:v>
                </c:pt>
                <c:pt idx="1">
                  <c:v>10</c:v>
                </c:pt>
                <c:pt idx="2">
                  <c:v>20</c:v>
                </c:pt>
                <c:pt idx="3">
                  <c:v>30</c:v>
                </c:pt>
                <c:pt idx="4">
                  <c:v>40</c:v>
                </c:pt>
                <c:pt idx="5">
                  <c:v>50</c:v>
                </c:pt>
                <c:pt idx="6">
                  <c:v>60</c:v>
                </c:pt>
                <c:pt idx="7">
                  <c:v>70</c:v>
                </c:pt>
                <c:pt idx="8">
                  <c:v>80</c:v>
                </c:pt>
                <c:pt idx="9">
                  <c:v>90</c:v>
                </c:pt>
                <c:pt idx="10">
                  <c:v>100</c:v>
                </c:pt>
                <c:pt idx="11">
                  <c:v>110</c:v>
                </c:pt>
                <c:pt idx="12">
                  <c:v>120</c:v>
                </c:pt>
                <c:pt idx="13">
                  <c:v>130</c:v>
                </c:pt>
                <c:pt idx="14">
                  <c:v>140</c:v>
                </c:pt>
                <c:pt idx="15">
                  <c:v>150</c:v>
                </c:pt>
                <c:pt idx="16">
                  <c:v>160</c:v>
                </c:pt>
                <c:pt idx="17">
                  <c:v>170</c:v>
                </c:pt>
                <c:pt idx="18">
                  <c:v>180</c:v>
                </c:pt>
                <c:pt idx="19">
                  <c:v>190</c:v>
                </c:pt>
                <c:pt idx="20">
                  <c:v>200</c:v>
                </c:pt>
                <c:pt idx="21">
                  <c:v>210</c:v>
                </c:pt>
                <c:pt idx="22">
                  <c:v>220</c:v>
                </c:pt>
                <c:pt idx="23">
                  <c:v>230</c:v>
                </c:pt>
                <c:pt idx="24">
                  <c:v>240</c:v>
                </c:pt>
                <c:pt idx="25">
                  <c:v>250</c:v>
                </c:pt>
                <c:pt idx="26">
                  <c:v>260</c:v>
                </c:pt>
                <c:pt idx="27">
                  <c:v>270</c:v>
                </c:pt>
                <c:pt idx="28">
                  <c:v>280</c:v>
                </c:pt>
                <c:pt idx="29">
                  <c:v>290</c:v>
                </c:pt>
                <c:pt idx="30">
                  <c:v>300</c:v>
                </c:pt>
                <c:pt idx="31">
                  <c:v>310</c:v>
                </c:pt>
                <c:pt idx="32">
                  <c:v>320</c:v>
                </c:pt>
                <c:pt idx="33">
                  <c:v>330</c:v>
                </c:pt>
                <c:pt idx="34">
                  <c:v>340</c:v>
                </c:pt>
                <c:pt idx="35">
                  <c:v>350</c:v>
                </c:pt>
                <c:pt idx="36">
                  <c:v>360</c:v>
                </c:pt>
                <c:pt idx="37">
                  <c:v>370</c:v>
                </c:pt>
                <c:pt idx="38">
                  <c:v>380</c:v>
                </c:pt>
                <c:pt idx="39">
                  <c:v>390</c:v>
                </c:pt>
                <c:pt idx="40">
                  <c:v>400</c:v>
                </c:pt>
                <c:pt idx="41">
                  <c:v>410</c:v>
                </c:pt>
                <c:pt idx="42">
                  <c:v>420</c:v>
                </c:pt>
                <c:pt idx="43">
                  <c:v>430</c:v>
                </c:pt>
                <c:pt idx="44">
                  <c:v>440</c:v>
                </c:pt>
                <c:pt idx="45">
                  <c:v>450</c:v>
                </c:pt>
                <c:pt idx="46">
                  <c:v>460</c:v>
                </c:pt>
                <c:pt idx="47">
                  <c:v>470</c:v>
                </c:pt>
                <c:pt idx="48">
                  <c:v>480</c:v>
                </c:pt>
                <c:pt idx="49">
                  <c:v>490</c:v>
                </c:pt>
                <c:pt idx="50">
                  <c:v>500</c:v>
                </c:pt>
                <c:pt idx="51">
                  <c:v>510</c:v>
                </c:pt>
                <c:pt idx="52">
                  <c:v>520</c:v>
                </c:pt>
                <c:pt idx="53">
                  <c:v>530</c:v>
                </c:pt>
                <c:pt idx="54">
                  <c:v>540</c:v>
                </c:pt>
                <c:pt idx="55">
                  <c:v>550</c:v>
                </c:pt>
                <c:pt idx="56">
                  <c:v>560</c:v>
                </c:pt>
                <c:pt idx="57">
                  <c:v>570</c:v>
                </c:pt>
                <c:pt idx="58">
                  <c:v>580</c:v>
                </c:pt>
                <c:pt idx="59">
                  <c:v>590</c:v>
                </c:pt>
                <c:pt idx="60">
                  <c:v>600</c:v>
                </c:pt>
                <c:pt idx="61">
                  <c:v>610</c:v>
                </c:pt>
                <c:pt idx="62">
                  <c:v>620</c:v>
                </c:pt>
                <c:pt idx="63">
                  <c:v>630</c:v>
                </c:pt>
                <c:pt idx="64">
                  <c:v>640</c:v>
                </c:pt>
                <c:pt idx="65">
                  <c:v>650</c:v>
                </c:pt>
                <c:pt idx="66">
                  <c:v>660</c:v>
                </c:pt>
              </c:numCache>
            </c:numRef>
          </c:xVal>
          <c:yVal>
            <c:numRef>
              <c:f>Sheet3!$E$1:$E$1000</c:f>
              <c:numCache>
                <c:formatCode>General</c:formatCode>
                <c:ptCount val="1000"/>
                <c:pt idx="0">
                  <c:v>1.7664279940000001</c:v>
                </c:pt>
                <c:pt idx="1">
                  <c:v>0.92523384090000005</c:v>
                </c:pt>
                <c:pt idx="2">
                  <c:v>1.3836708069999999</c:v>
                </c:pt>
                <c:pt idx="3">
                  <c:v>1.82755661</c:v>
                </c:pt>
                <c:pt idx="4">
                  <c:v>3.7590351100000001</c:v>
                </c:pt>
                <c:pt idx="5">
                  <c:v>4.5767984390000001</c:v>
                </c:pt>
                <c:pt idx="6">
                  <c:v>4.2722082139999999</c:v>
                </c:pt>
                <c:pt idx="7">
                  <c:v>4.1144733430000002</c:v>
                </c:pt>
                <c:pt idx="8">
                  <c:v>4.6204576490000004</c:v>
                </c:pt>
                <c:pt idx="9">
                  <c:v>5.2639951710000004</c:v>
                </c:pt>
                <c:pt idx="10">
                  <c:v>5.1172800059999997</c:v>
                </c:pt>
                <c:pt idx="11">
                  <c:v>5.5107650760000002</c:v>
                </c:pt>
                <c:pt idx="12">
                  <c:v>5.776554108</c:v>
                </c:pt>
                <c:pt idx="13">
                  <c:v>5.4866971969999998</c:v>
                </c:pt>
                <c:pt idx="14">
                  <c:v>5.7615385059999999</c:v>
                </c:pt>
                <c:pt idx="15">
                  <c:v>5.8164510729999996</c:v>
                </c:pt>
                <c:pt idx="16">
                  <c:v>5.8409423829999998</c:v>
                </c:pt>
                <c:pt idx="17">
                  <c:v>6.0886669160000002</c:v>
                </c:pt>
                <c:pt idx="18">
                  <c:v>5.891119003</c:v>
                </c:pt>
                <c:pt idx="19">
                  <c:v>5.1945924760000004</c:v>
                </c:pt>
                <c:pt idx="20">
                  <c:v>4.9169330599999999</c:v>
                </c:pt>
                <c:pt idx="21">
                  <c:v>4.7685594560000002</c:v>
                </c:pt>
                <c:pt idx="22">
                  <c:v>4.9439554210000001</c:v>
                </c:pt>
                <c:pt idx="23">
                  <c:v>5.1392107009999997</c:v>
                </c:pt>
                <c:pt idx="24">
                  <c:v>4.9936752320000002</c:v>
                </c:pt>
                <c:pt idx="25">
                  <c:v>4.9382076259999996</c:v>
                </c:pt>
                <c:pt idx="26">
                  <c:v>4.9837551119999999</c:v>
                </c:pt>
                <c:pt idx="27">
                  <c:v>5.0729150770000002</c:v>
                </c:pt>
                <c:pt idx="28">
                  <c:v>5.057864189</c:v>
                </c:pt>
                <c:pt idx="29">
                  <c:v>5.07068634</c:v>
                </c:pt>
                <c:pt idx="30">
                  <c:v>4.9995651250000002</c:v>
                </c:pt>
                <c:pt idx="31">
                  <c:v>5.0042505259999999</c:v>
                </c:pt>
                <c:pt idx="32">
                  <c:v>4.8220024109999997</c:v>
                </c:pt>
                <c:pt idx="33">
                  <c:v>4.8182210919999999</c:v>
                </c:pt>
                <c:pt idx="34">
                  <c:v>5.1412477489999997</c:v>
                </c:pt>
                <c:pt idx="35">
                  <c:v>5.1451692580000001</c:v>
                </c:pt>
                <c:pt idx="36">
                  <c:v>4.9826564790000001</c:v>
                </c:pt>
                <c:pt idx="37">
                  <c:v>5.2065038680000004</c:v>
                </c:pt>
                <c:pt idx="38">
                  <c:v>5.3912687300000002</c:v>
                </c:pt>
                <c:pt idx="39">
                  <c:v>5.6024093629999996</c:v>
                </c:pt>
                <c:pt idx="40">
                  <c:v>5.5173006060000001</c:v>
                </c:pt>
                <c:pt idx="41">
                  <c:v>5.6687631610000002</c:v>
                </c:pt>
                <c:pt idx="42">
                  <c:v>5.484815598</c:v>
                </c:pt>
                <c:pt idx="43">
                  <c:v>5.2548446660000003</c:v>
                </c:pt>
                <c:pt idx="44">
                  <c:v>5.1496152879999997</c:v>
                </c:pt>
                <c:pt idx="45">
                  <c:v>5.1487102509999998</c:v>
                </c:pt>
                <c:pt idx="46">
                  <c:v>5.0587396619999998</c:v>
                </c:pt>
                <c:pt idx="47">
                  <c:v>4.8671178819999996</c:v>
                </c:pt>
                <c:pt idx="48">
                  <c:v>4.1553068160000004</c:v>
                </c:pt>
                <c:pt idx="49">
                  <c:v>4.6620483400000001</c:v>
                </c:pt>
                <c:pt idx="50">
                  <c:v>4.0492296220000004</c:v>
                </c:pt>
                <c:pt idx="51">
                  <c:v>4.0032224660000004</c:v>
                </c:pt>
                <c:pt idx="52">
                  <c:v>4.5559139249999996</c:v>
                </c:pt>
                <c:pt idx="53">
                  <c:v>4.4653024669999999</c:v>
                </c:pt>
                <c:pt idx="54">
                  <c:v>4.5434532169999997</c:v>
                </c:pt>
                <c:pt idx="55">
                  <c:v>4.5663442610000002</c:v>
                </c:pt>
                <c:pt idx="56">
                  <c:v>4.1660776139999998</c:v>
                </c:pt>
                <c:pt idx="57">
                  <c:v>3.9031038279999999</c:v>
                </c:pt>
                <c:pt idx="58">
                  <c:v>3.420145035</c:v>
                </c:pt>
                <c:pt idx="59">
                  <c:v>3.0883722310000001</c:v>
                </c:pt>
                <c:pt idx="60">
                  <c:v>2.8834619520000002</c:v>
                </c:pt>
                <c:pt idx="61">
                  <c:v>2.5149898529999999</c:v>
                </c:pt>
                <c:pt idx="62">
                  <c:v>2.6722583769999999</c:v>
                </c:pt>
                <c:pt idx="63">
                  <c:v>2.2536573409999998</c:v>
                </c:pt>
                <c:pt idx="64">
                  <c:v>1.9528846740000001</c:v>
                </c:pt>
                <c:pt idx="65">
                  <c:v>1.990870476</c:v>
                </c:pt>
                <c:pt idx="66">
                  <c:v>0.12119865420000001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E017-4A2B-8AAE-18C6EC3CD00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20000648"/>
        <c:axId val="419998024"/>
      </c:scatterChart>
      <c:valAx>
        <c:axId val="42000064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Length</a:t>
                </a:r>
                <a:r>
                  <a:rPr lang="en-US" baseline="0"/>
                  <a:t> (m)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19998024"/>
        <c:crosses val="autoZero"/>
        <c:crossBetween val="midCat"/>
      </c:valAx>
      <c:valAx>
        <c:axId val="4199980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Displacement</a:t>
                </a:r>
                <a:r>
                  <a:rPr lang="en-US" baseline="0"/>
                  <a:t> (m)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2000064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Scarp 4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Sheet4!$A$1:$A$1000</c:f>
              <c:numCache>
                <c:formatCode>General</c:formatCode>
                <c:ptCount val="1000"/>
                <c:pt idx="0">
                  <c:v>0</c:v>
                </c:pt>
                <c:pt idx="1">
                  <c:v>10</c:v>
                </c:pt>
                <c:pt idx="2">
                  <c:v>20</c:v>
                </c:pt>
                <c:pt idx="3">
                  <c:v>30</c:v>
                </c:pt>
                <c:pt idx="4">
                  <c:v>40</c:v>
                </c:pt>
                <c:pt idx="5">
                  <c:v>50</c:v>
                </c:pt>
                <c:pt idx="6">
                  <c:v>60</c:v>
                </c:pt>
                <c:pt idx="7">
                  <c:v>70</c:v>
                </c:pt>
                <c:pt idx="8">
                  <c:v>80</c:v>
                </c:pt>
                <c:pt idx="9">
                  <c:v>90</c:v>
                </c:pt>
                <c:pt idx="10">
                  <c:v>100</c:v>
                </c:pt>
                <c:pt idx="11">
                  <c:v>110</c:v>
                </c:pt>
                <c:pt idx="12">
                  <c:v>120</c:v>
                </c:pt>
                <c:pt idx="13">
                  <c:v>130</c:v>
                </c:pt>
                <c:pt idx="14">
                  <c:v>140</c:v>
                </c:pt>
                <c:pt idx="15">
                  <c:v>150</c:v>
                </c:pt>
                <c:pt idx="16">
                  <c:v>160</c:v>
                </c:pt>
                <c:pt idx="17">
                  <c:v>170</c:v>
                </c:pt>
                <c:pt idx="18">
                  <c:v>180</c:v>
                </c:pt>
                <c:pt idx="19">
                  <c:v>190</c:v>
                </c:pt>
                <c:pt idx="20">
                  <c:v>200</c:v>
                </c:pt>
                <c:pt idx="21">
                  <c:v>210</c:v>
                </c:pt>
                <c:pt idx="22">
                  <c:v>220</c:v>
                </c:pt>
                <c:pt idx="23">
                  <c:v>230</c:v>
                </c:pt>
                <c:pt idx="24">
                  <c:v>240</c:v>
                </c:pt>
                <c:pt idx="25">
                  <c:v>250</c:v>
                </c:pt>
                <c:pt idx="26">
                  <c:v>260</c:v>
                </c:pt>
                <c:pt idx="27">
                  <c:v>270</c:v>
                </c:pt>
                <c:pt idx="28">
                  <c:v>280</c:v>
                </c:pt>
                <c:pt idx="29">
                  <c:v>290</c:v>
                </c:pt>
                <c:pt idx="30">
                  <c:v>300</c:v>
                </c:pt>
                <c:pt idx="31">
                  <c:v>310</c:v>
                </c:pt>
                <c:pt idx="32">
                  <c:v>320</c:v>
                </c:pt>
                <c:pt idx="33">
                  <c:v>330</c:v>
                </c:pt>
                <c:pt idx="34">
                  <c:v>340</c:v>
                </c:pt>
                <c:pt idx="35">
                  <c:v>350</c:v>
                </c:pt>
                <c:pt idx="36">
                  <c:v>360</c:v>
                </c:pt>
                <c:pt idx="37">
                  <c:v>370</c:v>
                </c:pt>
                <c:pt idx="38">
                  <c:v>380</c:v>
                </c:pt>
                <c:pt idx="39">
                  <c:v>390</c:v>
                </c:pt>
                <c:pt idx="40">
                  <c:v>400</c:v>
                </c:pt>
                <c:pt idx="41">
                  <c:v>410</c:v>
                </c:pt>
                <c:pt idx="42">
                  <c:v>420</c:v>
                </c:pt>
                <c:pt idx="43">
                  <c:v>430</c:v>
                </c:pt>
                <c:pt idx="44">
                  <c:v>440</c:v>
                </c:pt>
                <c:pt idx="45">
                  <c:v>450</c:v>
                </c:pt>
                <c:pt idx="46">
                  <c:v>460</c:v>
                </c:pt>
                <c:pt idx="47">
                  <c:v>470</c:v>
                </c:pt>
                <c:pt idx="48">
                  <c:v>480</c:v>
                </c:pt>
                <c:pt idx="49">
                  <c:v>490</c:v>
                </c:pt>
                <c:pt idx="50">
                  <c:v>500</c:v>
                </c:pt>
                <c:pt idx="51">
                  <c:v>510</c:v>
                </c:pt>
                <c:pt idx="52">
                  <c:v>520</c:v>
                </c:pt>
                <c:pt idx="53">
                  <c:v>530</c:v>
                </c:pt>
                <c:pt idx="54">
                  <c:v>540</c:v>
                </c:pt>
                <c:pt idx="55">
                  <c:v>550</c:v>
                </c:pt>
                <c:pt idx="56">
                  <c:v>560</c:v>
                </c:pt>
                <c:pt idx="57">
                  <c:v>570</c:v>
                </c:pt>
                <c:pt idx="58">
                  <c:v>580</c:v>
                </c:pt>
                <c:pt idx="59">
                  <c:v>590</c:v>
                </c:pt>
                <c:pt idx="60">
                  <c:v>600</c:v>
                </c:pt>
                <c:pt idx="61">
                  <c:v>610</c:v>
                </c:pt>
                <c:pt idx="62">
                  <c:v>620</c:v>
                </c:pt>
                <c:pt idx="63">
                  <c:v>630</c:v>
                </c:pt>
                <c:pt idx="64">
                  <c:v>640</c:v>
                </c:pt>
                <c:pt idx="65">
                  <c:v>650</c:v>
                </c:pt>
                <c:pt idx="66">
                  <c:v>660</c:v>
                </c:pt>
                <c:pt idx="67">
                  <c:v>670</c:v>
                </c:pt>
                <c:pt idx="68">
                  <c:v>680</c:v>
                </c:pt>
                <c:pt idx="69">
                  <c:v>690</c:v>
                </c:pt>
                <c:pt idx="70">
                  <c:v>700</c:v>
                </c:pt>
                <c:pt idx="71">
                  <c:v>710</c:v>
                </c:pt>
                <c:pt idx="72">
                  <c:v>720</c:v>
                </c:pt>
                <c:pt idx="73">
                  <c:v>730</c:v>
                </c:pt>
                <c:pt idx="74">
                  <c:v>740</c:v>
                </c:pt>
                <c:pt idx="75">
                  <c:v>750</c:v>
                </c:pt>
                <c:pt idx="76">
                  <c:v>760</c:v>
                </c:pt>
                <c:pt idx="77">
                  <c:v>770</c:v>
                </c:pt>
                <c:pt idx="78">
                  <c:v>780</c:v>
                </c:pt>
                <c:pt idx="79">
                  <c:v>790</c:v>
                </c:pt>
                <c:pt idx="80">
                  <c:v>800</c:v>
                </c:pt>
                <c:pt idx="81">
                  <c:v>810</c:v>
                </c:pt>
                <c:pt idx="82">
                  <c:v>820</c:v>
                </c:pt>
                <c:pt idx="83">
                  <c:v>830</c:v>
                </c:pt>
                <c:pt idx="84">
                  <c:v>840</c:v>
                </c:pt>
                <c:pt idx="85">
                  <c:v>850</c:v>
                </c:pt>
                <c:pt idx="86">
                  <c:v>860</c:v>
                </c:pt>
                <c:pt idx="87">
                  <c:v>870</c:v>
                </c:pt>
                <c:pt idx="88">
                  <c:v>880</c:v>
                </c:pt>
                <c:pt idx="89">
                  <c:v>890</c:v>
                </c:pt>
                <c:pt idx="90">
                  <c:v>900</c:v>
                </c:pt>
                <c:pt idx="91">
                  <c:v>910</c:v>
                </c:pt>
                <c:pt idx="92">
                  <c:v>920</c:v>
                </c:pt>
                <c:pt idx="93">
                  <c:v>930</c:v>
                </c:pt>
                <c:pt idx="94">
                  <c:v>940</c:v>
                </c:pt>
                <c:pt idx="95">
                  <c:v>950</c:v>
                </c:pt>
                <c:pt idx="96">
                  <c:v>960</c:v>
                </c:pt>
                <c:pt idx="97">
                  <c:v>970</c:v>
                </c:pt>
                <c:pt idx="98">
                  <c:v>980</c:v>
                </c:pt>
                <c:pt idx="99">
                  <c:v>990</c:v>
                </c:pt>
                <c:pt idx="100">
                  <c:v>1000</c:v>
                </c:pt>
                <c:pt idx="101">
                  <c:v>1010</c:v>
                </c:pt>
                <c:pt idx="102">
                  <c:v>1020</c:v>
                </c:pt>
                <c:pt idx="103">
                  <c:v>1030</c:v>
                </c:pt>
                <c:pt idx="104">
                  <c:v>1040</c:v>
                </c:pt>
                <c:pt idx="105">
                  <c:v>1050</c:v>
                </c:pt>
                <c:pt idx="106">
                  <c:v>1060</c:v>
                </c:pt>
                <c:pt idx="107">
                  <c:v>1070</c:v>
                </c:pt>
                <c:pt idx="108">
                  <c:v>1080</c:v>
                </c:pt>
                <c:pt idx="109">
                  <c:v>1090</c:v>
                </c:pt>
                <c:pt idx="110">
                  <c:v>1100</c:v>
                </c:pt>
                <c:pt idx="111">
                  <c:v>1110</c:v>
                </c:pt>
                <c:pt idx="112">
                  <c:v>1120</c:v>
                </c:pt>
                <c:pt idx="113">
                  <c:v>1130</c:v>
                </c:pt>
                <c:pt idx="114">
                  <c:v>1140</c:v>
                </c:pt>
                <c:pt idx="115">
                  <c:v>1150</c:v>
                </c:pt>
                <c:pt idx="116">
                  <c:v>1160</c:v>
                </c:pt>
                <c:pt idx="117">
                  <c:v>1170</c:v>
                </c:pt>
                <c:pt idx="118">
                  <c:v>1180</c:v>
                </c:pt>
                <c:pt idx="119">
                  <c:v>1190</c:v>
                </c:pt>
                <c:pt idx="120">
                  <c:v>1200</c:v>
                </c:pt>
                <c:pt idx="121">
                  <c:v>1210</c:v>
                </c:pt>
                <c:pt idx="122">
                  <c:v>1220</c:v>
                </c:pt>
                <c:pt idx="123">
                  <c:v>1230</c:v>
                </c:pt>
                <c:pt idx="124">
                  <c:v>1240</c:v>
                </c:pt>
                <c:pt idx="125">
                  <c:v>1250</c:v>
                </c:pt>
                <c:pt idx="126">
                  <c:v>1260</c:v>
                </c:pt>
                <c:pt idx="127">
                  <c:v>1270</c:v>
                </c:pt>
                <c:pt idx="128">
                  <c:v>1280</c:v>
                </c:pt>
                <c:pt idx="129">
                  <c:v>1290</c:v>
                </c:pt>
                <c:pt idx="130">
                  <c:v>1300</c:v>
                </c:pt>
                <c:pt idx="131">
                  <c:v>1310</c:v>
                </c:pt>
                <c:pt idx="132">
                  <c:v>1320</c:v>
                </c:pt>
                <c:pt idx="133">
                  <c:v>1330</c:v>
                </c:pt>
                <c:pt idx="134">
                  <c:v>1340</c:v>
                </c:pt>
                <c:pt idx="135">
                  <c:v>1350</c:v>
                </c:pt>
                <c:pt idx="136">
                  <c:v>1360</c:v>
                </c:pt>
                <c:pt idx="137">
                  <c:v>1370</c:v>
                </c:pt>
                <c:pt idx="138">
                  <c:v>1380</c:v>
                </c:pt>
                <c:pt idx="139">
                  <c:v>1390</c:v>
                </c:pt>
                <c:pt idx="140">
                  <c:v>1400</c:v>
                </c:pt>
                <c:pt idx="141">
                  <c:v>1410</c:v>
                </c:pt>
                <c:pt idx="142">
                  <c:v>1420</c:v>
                </c:pt>
                <c:pt idx="143">
                  <c:v>1430</c:v>
                </c:pt>
                <c:pt idx="144">
                  <c:v>1440</c:v>
                </c:pt>
                <c:pt idx="145">
                  <c:v>1450</c:v>
                </c:pt>
                <c:pt idx="146">
                  <c:v>1460</c:v>
                </c:pt>
                <c:pt idx="147">
                  <c:v>1470</c:v>
                </c:pt>
                <c:pt idx="148">
                  <c:v>1480</c:v>
                </c:pt>
                <c:pt idx="149">
                  <c:v>1490</c:v>
                </c:pt>
                <c:pt idx="150">
                  <c:v>1500</c:v>
                </c:pt>
                <c:pt idx="151">
                  <c:v>1510</c:v>
                </c:pt>
                <c:pt idx="152">
                  <c:v>1520</c:v>
                </c:pt>
                <c:pt idx="153">
                  <c:v>1530</c:v>
                </c:pt>
                <c:pt idx="154">
                  <c:v>1540</c:v>
                </c:pt>
                <c:pt idx="155">
                  <c:v>1550</c:v>
                </c:pt>
                <c:pt idx="156">
                  <c:v>1560</c:v>
                </c:pt>
                <c:pt idx="157">
                  <c:v>1570</c:v>
                </c:pt>
                <c:pt idx="158">
                  <c:v>1580</c:v>
                </c:pt>
                <c:pt idx="159">
                  <c:v>1590</c:v>
                </c:pt>
                <c:pt idx="160">
                  <c:v>1600</c:v>
                </c:pt>
                <c:pt idx="161">
                  <c:v>1610</c:v>
                </c:pt>
                <c:pt idx="162">
                  <c:v>1620</c:v>
                </c:pt>
                <c:pt idx="163">
                  <c:v>1630</c:v>
                </c:pt>
              </c:numCache>
            </c:numRef>
          </c:xVal>
          <c:yVal>
            <c:numRef>
              <c:f>Sheet4!$B$1:$B$1000</c:f>
              <c:numCache>
                <c:formatCode>General</c:formatCode>
                <c:ptCount val="1000"/>
                <c:pt idx="0">
                  <c:v>3.2242946620000001</c:v>
                </c:pt>
                <c:pt idx="1">
                  <c:v>3.4003581999999999</c:v>
                </c:pt>
                <c:pt idx="2">
                  <c:v>3.7025260929999999</c:v>
                </c:pt>
                <c:pt idx="3">
                  <c:v>4.0704784390000004</c:v>
                </c:pt>
                <c:pt idx="4">
                  <c:v>4.1486930849999997</c:v>
                </c:pt>
                <c:pt idx="5">
                  <c:v>4.1180038449999996</c:v>
                </c:pt>
                <c:pt idx="6">
                  <c:v>3.3373050690000001</c:v>
                </c:pt>
                <c:pt idx="7">
                  <c:v>3.8896980289999998</c:v>
                </c:pt>
                <c:pt idx="8">
                  <c:v>3.899974823</c:v>
                </c:pt>
                <c:pt idx="9">
                  <c:v>4.432273865</c:v>
                </c:pt>
                <c:pt idx="10">
                  <c:v>4.5369758610000002</c:v>
                </c:pt>
                <c:pt idx="11">
                  <c:v>4.6059055329999996</c:v>
                </c:pt>
                <c:pt idx="12">
                  <c:v>4.3883094790000001</c:v>
                </c:pt>
                <c:pt idx="13">
                  <c:v>4.5147018430000001</c:v>
                </c:pt>
                <c:pt idx="14">
                  <c:v>4.8306484220000003</c:v>
                </c:pt>
                <c:pt idx="15">
                  <c:v>4.748239517</c:v>
                </c:pt>
                <c:pt idx="16">
                  <c:v>4.6839752199999998</c:v>
                </c:pt>
                <c:pt idx="17">
                  <c:v>4.8510494230000001</c:v>
                </c:pt>
                <c:pt idx="18">
                  <c:v>5.3803119659999998</c:v>
                </c:pt>
                <c:pt idx="19">
                  <c:v>5.3039913179999996</c:v>
                </c:pt>
                <c:pt idx="20">
                  <c:v>5.5535850519999999</c:v>
                </c:pt>
                <c:pt idx="21">
                  <c:v>5.241277695</c:v>
                </c:pt>
                <c:pt idx="22">
                  <c:v>5.6328868869999997</c:v>
                </c:pt>
                <c:pt idx="23">
                  <c:v>5.7052268980000003</c:v>
                </c:pt>
                <c:pt idx="24">
                  <c:v>5.4720649720000001</c:v>
                </c:pt>
                <c:pt idx="25">
                  <c:v>5.5582008360000001</c:v>
                </c:pt>
                <c:pt idx="26">
                  <c:v>5.8726463320000004</c:v>
                </c:pt>
                <c:pt idx="27">
                  <c:v>5.2315845489999999</c:v>
                </c:pt>
                <c:pt idx="28">
                  <c:v>4.7071285249999999</c:v>
                </c:pt>
                <c:pt idx="29">
                  <c:v>4.1320438389999996</c:v>
                </c:pt>
                <c:pt idx="30">
                  <c:v>3.7031002040000001</c:v>
                </c:pt>
                <c:pt idx="31">
                  <c:v>3.269708633</c:v>
                </c:pt>
                <c:pt idx="32">
                  <c:v>2.9303436280000001</c:v>
                </c:pt>
                <c:pt idx="33">
                  <c:v>1.9759712220000001</c:v>
                </c:pt>
                <c:pt idx="34">
                  <c:v>2.3629341130000001</c:v>
                </c:pt>
                <c:pt idx="35">
                  <c:v>2.635196686</c:v>
                </c:pt>
                <c:pt idx="36">
                  <c:v>2.8219509120000001</c:v>
                </c:pt>
                <c:pt idx="37">
                  <c:v>3.371675491</c:v>
                </c:pt>
                <c:pt idx="38">
                  <c:v>3.6353549959999998</c:v>
                </c:pt>
                <c:pt idx="39">
                  <c:v>4.0161533360000004</c:v>
                </c:pt>
                <c:pt idx="40">
                  <c:v>4.1341457369999999</c:v>
                </c:pt>
                <c:pt idx="41">
                  <c:v>4.5003662110000002</c:v>
                </c:pt>
                <c:pt idx="42">
                  <c:v>5.0911064149999996</c:v>
                </c:pt>
                <c:pt idx="43">
                  <c:v>5.7026481630000001</c:v>
                </c:pt>
                <c:pt idx="44">
                  <c:v>5.800100327</c:v>
                </c:pt>
                <c:pt idx="45">
                  <c:v>6.051576614</c:v>
                </c:pt>
                <c:pt idx="46">
                  <c:v>6.3563480380000001</c:v>
                </c:pt>
                <c:pt idx="47">
                  <c:v>6.63731575</c:v>
                </c:pt>
                <c:pt idx="48">
                  <c:v>6.9249382019999999</c:v>
                </c:pt>
                <c:pt idx="49">
                  <c:v>6.5367698670000003</c:v>
                </c:pt>
                <c:pt idx="50">
                  <c:v>6.447790146</c:v>
                </c:pt>
                <c:pt idx="51">
                  <c:v>5.9089069370000002</c:v>
                </c:pt>
                <c:pt idx="52">
                  <c:v>6.1161174770000004</c:v>
                </c:pt>
                <c:pt idx="53">
                  <c:v>5.8414516450000002</c:v>
                </c:pt>
                <c:pt idx="54">
                  <c:v>5.7367858890000001</c:v>
                </c:pt>
                <c:pt idx="55">
                  <c:v>5.9560146329999997</c:v>
                </c:pt>
                <c:pt idx="56">
                  <c:v>6.0780448910000002</c:v>
                </c:pt>
                <c:pt idx="57">
                  <c:v>5.96424675</c:v>
                </c:pt>
                <c:pt idx="58">
                  <c:v>4.8390388489999996</c:v>
                </c:pt>
                <c:pt idx="59">
                  <c:v>4.4076404570000003</c:v>
                </c:pt>
                <c:pt idx="60">
                  <c:v>4.8486709589999997</c:v>
                </c:pt>
                <c:pt idx="61">
                  <c:v>4.9797782899999996</c:v>
                </c:pt>
                <c:pt idx="62">
                  <c:v>4.8704872129999996</c:v>
                </c:pt>
                <c:pt idx="63">
                  <c:v>4.0464191439999997</c:v>
                </c:pt>
                <c:pt idx="64">
                  <c:v>4.5446014400000001</c:v>
                </c:pt>
                <c:pt idx="65">
                  <c:v>4.1321468350000004</c:v>
                </c:pt>
                <c:pt idx="66">
                  <c:v>4.3732166289999999</c:v>
                </c:pt>
                <c:pt idx="67">
                  <c:v>4.1897926329999997</c:v>
                </c:pt>
                <c:pt idx="68">
                  <c:v>4.3251800539999996</c:v>
                </c:pt>
                <c:pt idx="69">
                  <c:v>5.3676357269999997</c:v>
                </c:pt>
                <c:pt idx="70">
                  <c:v>5.5955772399999999</c:v>
                </c:pt>
                <c:pt idx="71">
                  <c:v>6.0457324979999996</c:v>
                </c:pt>
                <c:pt idx="72">
                  <c:v>6.9374618530000003</c:v>
                </c:pt>
                <c:pt idx="73">
                  <c:v>6.5060482029999998</c:v>
                </c:pt>
                <c:pt idx="74">
                  <c:v>6.5383796690000002</c:v>
                </c:pt>
                <c:pt idx="75">
                  <c:v>6.3636035919999996</c:v>
                </c:pt>
                <c:pt idx="76">
                  <c:v>5.4914073940000003</c:v>
                </c:pt>
                <c:pt idx="77">
                  <c:v>4.9234142299999997</c:v>
                </c:pt>
                <c:pt idx="78">
                  <c:v>4.100025177</c:v>
                </c:pt>
                <c:pt idx="79">
                  <c:v>6.2993087770000002</c:v>
                </c:pt>
                <c:pt idx="80">
                  <c:v>6.8033237460000002</c:v>
                </c:pt>
                <c:pt idx="81">
                  <c:v>7.0140380860000002</c:v>
                </c:pt>
                <c:pt idx="82">
                  <c:v>6.9251689909999996</c:v>
                </c:pt>
                <c:pt idx="83">
                  <c:v>7.1565074920000002</c:v>
                </c:pt>
                <c:pt idx="84">
                  <c:v>6.8703308109999996</c:v>
                </c:pt>
                <c:pt idx="85">
                  <c:v>6.9840068820000001</c:v>
                </c:pt>
                <c:pt idx="86">
                  <c:v>6.7514705660000001</c:v>
                </c:pt>
                <c:pt idx="87">
                  <c:v>5.4910678859999997</c:v>
                </c:pt>
                <c:pt idx="88">
                  <c:v>4.591531754</c:v>
                </c:pt>
                <c:pt idx="89">
                  <c:v>3.6087169650000002</c:v>
                </c:pt>
                <c:pt idx="90">
                  <c:v>3.393175125</c:v>
                </c:pt>
                <c:pt idx="91">
                  <c:v>4.7310008999999997</c:v>
                </c:pt>
                <c:pt idx="92">
                  <c:v>6.5769214629999997</c:v>
                </c:pt>
                <c:pt idx="93">
                  <c:v>6.5656204220000003</c:v>
                </c:pt>
                <c:pt idx="94">
                  <c:v>6.9789485930000001</c:v>
                </c:pt>
                <c:pt idx="95">
                  <c:v>7.196964264</c:v>
                </c:pt>
                <c:pt idx="96">
                  <c:v>6.7931709290000004</c:v>
                </c:pt>
                <c:pt idx="97">
                  <c:v>6.6900234220000003</c:v>
                </c:pt>
                <c:pt idx="98">
                  <c:v>5.7601051329999997</c:v>
                </c:pt>
                <c:pt idx="99">
                  <c:v>5.7210388180000002</c:v>
                </c:pt>
                <c:pt idx="100">
                  <c:v>4.6677188870000004</c:v>
                </c:pt>
                <c:pt idx="101">
                  <c:v>3.9712524409999999</c:v>
                </c:pt>
                <c:pt idx="102">
                  <c:v>2.7564125060000002</c:v>
                </c:pt>
                <c:pt idx="103">
                  <c:v>3.2065601350000001</c:v>
                </c:pt>
                <c:pt idx="104">
                  <c:v>3.8302059169999998</c:v>
                </c:pt>
                <c:pt idx="105">
                  <c:v>4.1644268039999996</c:v>
                </c:pt>
                <c:pt idx="106">
                  <c:v>4.9376239780000004</c:v>
                </c:pt>
                <c:pt idx="107">
                  <c:v>5.1398506160000004</c:v>
                </c:pt>
                <c:pt idx="108">
                  <c:v>4.6507244109999997</c:v>
                </c:pt>
                <c:pt idx="109">
                  <c:v>4.3135280610000004</c:v>
                </c:pt>
                <c:pt idx="110">
                  <c:v>4.5236454009999996</c:v>
                </c:pt>
                <c:pt idx="111">
                  <c:v>4.9051494599999996</c:v>
                </c:pt>
                <c:pt idx="112">
                  <c:v>5.0248088839999996</c:v>
                </c:pt>
                <c:pt idx="113">
                  <c:v>5.1782054899999999</c:v>
                </c:pt>
                <c:pt idx="114">
                  <c:v>5.3570957180000001</c:v>
                </c:pt>
                <c:pt idx="115">
                  <c:v>5.6133518220000003</c:v>
                </c:pt>
                <c:pt idx="116">
                  <c:v>5.7277011870000001</c:v>
                </c:pt>
                <c:pt idx="117">
                  <c:v>5.032045364</c:v>
                </c:pt>
                <c:pt idx="118">
                  <c:v>5.8159503939999997</c:v>
                </c:pt>
                <c:pt idx="119">
                  <c:v>5.8793621060000003</c:v>
                </c:pt>
                <c:pt idx="120">
                  <c:v>6.3661651609999996</c:v>
                </c:pt>
                <c:pt idx="121">
                  <c:v>6.5180015559999998</c:v>
                </c:pt>
                <c:pt idx="122">
                  <c:v>6.3877239230000002</c:v>
                </c:pt>
                <c:pt idx="123">
                  <c:v>6.4461536410000004</c:v>
                </c:pt>
                <c:pt idx="124">
                  <c:v>6.0698814390000004</c:v>
                </c:pt>
                <c:pt idx="125">
                  <c:v>6.1104373929999998</c:v>
                </c:pt>
                <c:pt idx="126">
                  <c:v>5.702299118</c:v>
                </c:pt>
                <c:pt idx="127">
                  <c:v>5.3264846800000001</c:v>
                </c:pt>
                <c:pt idx="128">
                  <c:v>5.533395767</c:v>
                </c:pt>
                <c:pt idx="129">
                  <c:v>4.0102252959999998</c:v>
                </c:pt>
                <c:pt idx="130">
                  <c:v>3.2694625849999999</c:v>
                </c:pt>
                <c:pt idx="131">
                  <c:v>3.6105251310000002</c:v>
                </c:pt>
                <c:pt idx="132">
                  <c:v>3.9046936040000002</c:v>
                </c:pt>
                <c:pt idx="133">
                  <c:v>3.2020435329999999</c:v>
                </c:pt>
                <c:pt idx="134">
                  <c:v>3.3675308230000001</c:v>
                </c:pt>
                <c:pt idx="135">
                  <c:v>3.2261657709999998</c:v>
                </c:pt>
                <c:pt idx="136">
                  <c:v>2.9194297790000001</c:v>
                </c:pt>
                <c:pt idx="137">
                  <c:v>3.0923557279999998</c:v>
                </c:pt>
                <c:pt idx="138">
                  <c:v>3.1974601749999998</c:v>
                </c:pt>
                <c:pt idx="139">
                  <c:v>3.8135986329999998</c:v>
                </c:pt>
                <c:pt idx="140">
                  <c:v>3.8150634769999998</c:v>
                </c:pt>
                <c:pt idx="141">
                  <c:v>4.3836631769999999</c:v>
                </c:pt>
                <c:pt idx="142">
                  <c:v>4.5694980620000001</c:v>
                </c:pt>
                <c:pt idx="143">
                  <c:v>4.7659091949999999</c:v>
                </c:pt>
                <c:pt idx="144">
                  <c:v>5.3254566189999997</c:v>
                </c:pt>
                <c:pt idx="145">
                  <c:v>5.5655097959999997</c:v>
                </c:pt>
                <c:pt idx="146">
                  <c:v>5.8888435360000004</c:v>
                </c:pt>
                <c:pt idx="147">
                  <c:v>5.508529663</c:v>
                </c:pt>
                <c:pt idx="148">
                  <c:v>5.2056465149999998</c:v>
                </c:pt>
                <c:pt idx="149">
                  <c:v>5.1162185669999998</c:v>
                </c:pt>
                <c:pt idx="150">
                  <c:v>4.7772617339999996</c:v>
                </c:pt>
                <c:pt idx="151">
                  <c:v>4.9239673609999999</c:v>
                </c:pt>
                <c:pt idx="152">
                  <c:v>4.6940097810000001</c:v>
                </c:pt>
                <c:pt idx="153">
                  <c:v>5.0703830720000003</c:v>
                </c:pt>
                <c:pt idx="154">
                  <c:v>4.8330230710000004</c:v>
                </c:pt>
                <c:pt idx="155">
                  <c:v>4.5340995790000003</c:v>
                </c:pt>
                <c:pt idx="156">
                  <c:v>3.3800907140000001</c:v>
                </c:pt>
                <c:pt idx="157">
                  <c:v>2.5386085509999998</c:v>
                </c:pt>
                <c:pt idx="158">
                  <c:v>2.6303043370000001</c:v>
                </c:pt>
                <c:pt idx="159">
                  <c:v>2.9352951049999998</c:v>
                </c:pt>
                <c:pt idx="160">
                  <c:v>3.0482158660000001</c:v>
                </c:pt>
                <c:pt idx="161">
                  <c:v>2.7382202150000001</c:v>
                </c:pt>
                <c:pt idx="162">
                  <c:v>2.0778694149999999</c:v>
                </c:pt>
                <c:pt idx="163">
                  <c:v>1.3710250850000001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08B3-4896-97DA-4AEC4BDEB6D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89073504"/>
        <c:axId val="489084000"/>
      </c:scatterChart>
      <c:valAx>
        <c:axId val="48907350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Length (m)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89084000"/>
        <c:crosses val="autoZero"/>
        <c:crossBetween val="midCat"/>
      </c:valAx>
      <c:valAx>
        <c:axId val="4890840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Displacement</a:t>
                </a:r>
                <a:r>
                  <a:rPr lang="en-US" baseline="0"/>
                  <a:t> (m)</a:t>
                </a:r>
                <a:endParaRPr 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8907350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87DDB-3DD6-4C71-911A-1E9E404939B0}" type="datetimeFigureOut">
              <a:rPr lang="en-US" smtClean="0"/>
              <a:t>4/22/2021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D29BD-7F24-4B7B-9C73-DA42B4A1FE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1753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87DDB-3DD6-4C71-911A-1E9E404939B0}" type="datetimeFigureOut">
              <a:rPr lang="en-US" smtClean="0"/>
              <a:t>4/22/2021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D29BD-7F24-4B7B-9C73-DA42B4A1FE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9646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87DDB-3DD6-4C71-911A-1E9E404939B0}" type="datetimeFigureOut">
              <a:rPr lang="en-US" smtClean="0"/>
              <a:t>4/22/2021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D29BD-7F24-4B7B-9C73-DA42B4A1FE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3556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87DDB-3DD6-4C71-911A-1E9E404939B0}" type="datetimeFigureOut">
              <a:rPr lang="en-US" smtClean="0"/>
              <a:t>4/22/2021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D29BD-7F24-4B7B-9C73-DA42B4A1FE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2652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87DDB-3DD6-4C71-911A-1E9E404939B0}" type="datetimeFigureOut">
              <a:rPr lang="en-US" smtClean="0"/>
              <a:t>4/22/2021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D29BD-7F24-4B7B-9C73-DA42B4A1FE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6505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87DDB-3DD6-4C71-911A-1E9E404939B0}" type="datetimeFigureOut">
              <a:rPr lang="en-US" smtClean="0"/>
              <a:t>4/22/2021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D29BD-7F24-4B7B-9C73-DA42B4A1FE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9456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87DDB-3DD6-4C71-911A-1E9E404939B0}" type="datetimeFigureOut">
              <a:rPr lang="en-US" smtClean="0"/>
              <a:t>4/22/2021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D29BD-7F24-4B7B-9C73-DA42B4A1FE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3602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87DDB-3DD6-4C71-911A-1E9E404939B0}" type="datetimeFigureOut">
              <a:rPr lang="en-US" smtClean="0"/>
              <a:t>4/22/2021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D29BD-7F24-4B7B-9C73-DA42B4A1FE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2223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87DDB-3DD6-4C71-911A-1E9E404939B0}" type="datetimeFigureOut">
              <a:rPr lang="en-US" smtClean="0"/>
              <a:t>4/22/2021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D29BD-7F24-4B7B-9C73-DA42B4A1FE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2529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87DDB-3DD6-4C71-911A-1E9E404939B0}" type="datetimeFigureOut">
              <a:rPr lang="en-US" smtClean="0"/>
              <a:t>4/22/2021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D29BD-7F24-4B7B-9C73-DA42B4A1FE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8129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87DDB-3DD6-4C71-911A-1E9E404939B0}" type="datetimeFigureOut">
              <a:rPr lang="en-US" smtClean="0"/>
              <a:t>4/22/2021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D29BD-7F24-4B7B-9C73-DA42B4A1FE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1474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F87DDB-3DD6-4C71-911A-1E9E404939B0}" type="datetimeFigureOut">
              <a:rPr lang="en-US" smtClean="0"/>
              <a:t>4/22/2021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2D29BD-7F24-4B7B-9C73-DA42B4A1FE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19409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2.xml"/><Relationship Id="rId5" Type="http://schemas.microsoft.com/office/2007/relationships/hdphoto" Target="../media/hdphoto1.wdp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7910/DVN/OHHUKH" TargetMode="External"/><Relationship Id="rId2" Type="http://schemas.openxmlformats.org/officeDocument/2006/relationships/hyperlink" Target="https://doi.org/10.1007/s12517-016-2308-y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yto.purdue.edu/cdroms/micro2/content/education/wirth10.pdf" TargetMode="External"/><Relationship Id="rId2" Type="http://schemas.openxmlformats.org/officeDocument/2006/relationships/hyperlink" Target="https://doi.org/10.1016/j.jvolgeores.2018.08.014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C68FAB-D8D0-4570-80B4-F0348722603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3300" b="1" dirty="0"/>
              <a:t>Automating measurement of extensional fault/fold scarp geometry and resurfacing in Reykjanes, Iceland: Implications for fault scaling and growth</a:t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B95015C-48F8-4040-9379-3E8C2134D62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 Maddie Schwarz</a:t>
            </a:r>
          </a:p>
          <a:p>
            <a:r>
              <a:rPr lang="en-US" dirty="0"/>
              <a:t>Department of Geological Sciences</a:t>
            </a:r>
          </a:p>
          <a:p>
            <a:r>
              <a:rPr lang="en-US" dirty="0"/>
              <a:t>April 5, 2021</a:t>
            </a:r>
          </a:p>
        </p:txBody>
      </p:sp>
    </p:spTree>
    <p:extLst>
      <p:ext uri="{BB962C8B-B14F-4D97-AF65-F5344CB8AC3E}">
        <p14:creationId xmlns:p14="http://schemas.microsoft.com/office/powerpoint/2010/main" val="29169927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ADD20D-F927-4A8C-BB7F-79B385A4F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19154E-58C9-4A5D-B823-8F33737B79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1) Develop automated methods for mapping fault scarp extents using high resolution digital elevation data</a:t>
            </a:r>
          </a:p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2) Develop automated methods for determining displacement scaling relationships along faults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b="1" dirty="0">
                <a:solidFill>
                  <a:srgbClr val="C00000"/>
                </a:solidFill>
              </a:rPr>
              <a:t>3) Use these methods to further our understanding of fault and fold growth in 3D – particularly for resurfaced landscapes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32340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51195B-4FB0-431F-814F-B5B66FD4EA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943" y="113330"/>
            <a:ext cx="10515600" cy="1325563"/>
          </a:xfrm>
        </p:spPr>
        <p:txBody>
          <a:bodyPr/>
          <a:lstStyle/>
          <a:p>
            <a:r>
              <a:rPr lang="en-US" dirty="0" err="1"/>
              <a:t>Vogar</a:t>
            </a:r>
            <a:r>
              <a:rPr lang="en-US" dirty="0"/>
              <a:t> Study Site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7AEE1E-D95F-4868-81B1-0438B6A195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931" y="1438893"/>
            <a:ext cx="3714549" cy="4351338"/>
          </a:xfrm>
        </p:spPr>
        <p:txBody>
          <a:bodyPr/>
          <a:lstStyle/>
          <a:p>
            <a:r>
              <a:rPr lang="en-US" dirty="0"/>
              <a:t>55 scarps/scarp segments total</a:t>
            </a:r>
          </a:p>
          <a:p>
            <a:r>
              <a:rPr lang="en-US" dirty="0"/>
              <a:t>Structures are in different stages of evolution</a:t>
            </a:r>
          </a:p>
          <a:p>
            <a:r>
              <a:rPr lang="en-US" dirty="0"/>
              <a:t>Extents are mapped using ML algorithms</a:t>
            </a:r>
          </a:p>
          <a:p>
            <a:r>
              <a:rPr lang="en-US" dirty="0"/>
              <a:t>32 scarps are chosen for scaling analysis</a:t>
            </a:r>
          </a:p>
          <a:p>
            <a:endParaRPr lang="en-US" dirty="0"/>
          </a:p>
        </p:txBody>
      </p:sp>
      <p:pic>
        <p:nvPicPr>
          <p:cNvPr id="4" name="Content Placeholder 6">
            <a:extLst>
              <a:ext uri="{FF2B5EF4-FFF2-40B4-BE49-F238E27FC236}">
                <a16:creationId xmlns:a16="http://schemas.microsoft.com/office/drawing/2014/main" id="{BFF76E5A-DC6B-43E0-9AC7-CB0F59DBDB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2471" y="1438893"/>
            <a:ext cx="761484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3790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8476B4-CB28-4689-A863-D581AFB451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26BC501-A127-40E0-A421-855DCA6B9E65}"/>
              </a:ext>
            </a:extLst>
          </p:cNvPr>
          <p:cNvGrpSpPr/>
          <p:nvPr/>
        </p:nvGrpSpPr>
        <p:grpSpPr>
          <a:xfrm>
            <a:off x="1072540" y="1584809"/>
            <a:ext cx="10515600" cy="5865143"/>
            <a:chOff x="0" y="0"/>
            <a:chExt cx="10448075" cy="6196138"/>
          </a:xfrm>
        </p:grpSpPr>
        <p:pic>
          <p:nvPicPr>
            <p:cNvPr id="5" name="Picture 4" descr="Diagram&#10;&#10;Description automatically generated">
              <a:extLst>
                <a:ext uri="{FF2B5EF4-FFF2-40B4-BE49-F238E27FC236}">
                  <a16:creationId xmlns:a16="http://schemas.microsoft.com/office/drawing/2014/main" id="{78EA86A2-0A95-490E-B3B8-9D4D0FE238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51" t="9040" r="11241" b="10314"/>
            <a:stretch/>
          </p:blipFill>
          <p:spPr>
            <a:xfrm>
              <a:off x="0" y="0"/>
              <a:ext cx="8801100" cy="4953000"/>
            </a:xfrm>
            <a:prstGeom prst="rect">
              <a:avLst/>
            </a:prstGeom>
          </p:spPr>
        </p:pic>
        <p:sp>
          <p:nvSpPr>
            <p:cNvPr id="6" name="TextBox 1">
              <a:extLst>
                <a:ext uri="{FF2B5EF4-FFF2-40B4-BE49-F238E27FC236}">
                  <a16:creationId xmlns:a16="http://schemas.microsoft.com/office/drawing/2014/main" id="{E99373D0-2C2A-47F9-9E17-554748BE6633}"/>
                </a:ext>
              </a:extLst>
            </p:cNvPr>
            <p:cNvSpPr txBox="1"/>
            <p:nvPr/>
          </p:nvSpPr>
          <p:spPr>
            <a:xfrm>
              <a:off x="1440405" y="5309309"/>
              <a:ext cx="9007670" cy="886829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marL="0" marR="0">
                <a:lnSpc>
                  <a:spcPct val="107000"/>
                </a:lnSpc>
                <a:spcBef>
                  <a:spcPts val="0"/>
                </a:spcBef>
                <a:spcAft>
                  <a:spcPts val="800"/>
                </a:spcAft>
              </a:pPr>
              <a:r>
                <a:rPr lang="en-US" sz="1100" b="1" kern="120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Figure 3 </a:t>
              </a:r>
              <a:r>
                <a:rPr lang="en-US" sz="1100" kern="120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Summary of automated mapping workflow.</a:t>
              </a:r>
              <a:endParaRPr lang="en-US" sz="1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334536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BF9E18-121E-48EE-9C47-D29DE5689E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562" y="85993"/>
            <a:ext cx="10515600" cy="1325563"/>
          </a:xfrm>
        </p:spPr>
        <p:txBody>
          <a:bodyPr/>
          <a:lstStyle/>
          <a:p>
            <a:r>
              <a:rPr lang="en-US" dirty="0"/>
              <a:t>Automated Mapping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A85318-0782-4DB1-BEBB-F13185F3B0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435" y="1844736"/>
            <a:ext cx="3117781" cy="4132553"/>
          </a:xfrm>
        </p:spPr>
        <p:txBody>
          <a:bodyPr>
            <a:normAutofit fontScale="77500" lnSpcReduction="20000"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48 scarps/segments identified by algorithms</a:t>
            </a:r>
          </a:p>
          <a:p>
            <a:r>
              <a:rPr lang="en-US" dirty="0">
                <a:solidFill>
                  <a:srgbClr val="C00000"/>
                </a:solidFill>
              </a:rPr>
              <a:t>10 lava flow edges misidentified as scarps</a:t>
            </a:r>
          </a:p>
          <a:p>
            <a:endParaRPr lang="en-US" dirty="0"/>
          </a:p>
          <a:p>
            <a:r>
              <a:rPr lang="en-US" u="sng" dirty="0"/>
              <a:t>Accuracy Assessment:</a:t>
            </a:r>
          </a:p>
          <a:p>
            <a:r>
              <a:rPr lang="en-US" dirty="0">
                <a:solidFill>
                  <a:srgbClr val="7030A0"/>
                </a:solidFill>
              </a:rPr>
              <a:t>Mapping Accuracy: ~76%</a:t>
            </a:r>
          </a:p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Misclassification Rate: ~42%</a:t>
            </a:r>
          </a:p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% error: 29.4%. </a:t>
            </a:r>
          </a:p>
        </p:txBody>
      </p:sp>
      <p:pic>
        <p:nvPicPr>
          <p:cNvPr id="11" name="Picture 10" descr="Chart&#10;&#10;Description automatically generated">
            <a:extLst>
              <a:ext uri="{FF2B5EF4-FFF2-40B4-BE49-F238E27FC236}">
                <a16:creationId xmlns:a16="http://schemas.microsoft.com/office/drawing/2014/main" id="{8AC656A7-961B-4C42-83C2-7B3452E060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3221" y="1411556"/>
            <a:ext cx="8437344" cy="4921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4996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753C9-0601-4FC0-BA46-34CE88814E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804" y="91683"/>
            <a:ext cx="10515600" cy="1325563"/>
          </a:xfrm>
        </p:spPr>
        <p:txBody>
          <a:bodyPr/>
          <a:lstStyle/>
          <a:p>
            <a:r>
              <a:rPr lang="en-US" dirty="0"/>
              <a:t>Algorithm Findings: </a:t>
            </a:r>
            <a:r>
              <a:rPr lang="en-US" i="1" dirty="0"/>
              <a:t>Segment Mean Shift</a:t>
            </a:r>
            <a:endParaRPr lang="en-US" dirty="0"/>
          </a:p>
        </p:txBody>
      </p:sp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A03AF75F-8CC5-4091-A440-0D085304F5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04" y="1236271"/>
            <a:ext cx="9480082" cy="553004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F125838-38AE-43EF-B3D3-89D11EC17A42}"/>
              </a:ext>
            </a:extLst>
          </p:cNvPr>
          <p:cNvSpPr txBox="1"/>
          <p:nvPr/>
        </p:nvSpPr>
        <p:spPr>
          <a:xfrm>
            <a:off x="9654140" y="1698605"/>
            <a:ext cx="246005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Visualizes morphological  differences in scarps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53332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23FFEF4-DB21-4448-B603-1B750EE476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3659" y="723090"/>
            <a:ext cx="6457027" cy="1962359"/>
          </a:xfrm>
          <a:prstGeom prst="rect">
            <a:avLst/>
          </a:prstGeom>
        </p:spPr>
      </p:pic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DEA519B8-6D72-48F9-AE1A-16E0A860F59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09547098"/>
              </p:ext>
            </p:extLst>
          </p:nvPr>
        </p:nvGraphicFramePr>
        <p:xfrm>
          <a:off x="7096251" y="310773"/>
          <a:ext cx="4590473" cy="28240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B7E98B37-C2CD-40F9-BD55-E373CCE8F1F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537" b="88274" l="4515" r="96656">
                        <a14:foregroundMark x1="1839" y1="86645" x2="17726" y2="82410"/>
                        <a14:foregroundMark x1="17726" y1="82410" x2="24666" y2="82410"/>
                        <a14:foregroundMark x1="24666" y1="82410" x2="39298" y2="73616"/>
                        <a14:foregroundMark x1="39298" y1="73616" x2="92140" y2="7166"/>
                        <a14:foregroundMark x1="92140" y1="7166" x2="96739" y2="5863"/>
                        <a14:foregroundMark x1="4515" y1="87622" x2="7023" y2="88274"/>
                        <a14:backgroundMark x1="502" y1="73616" x2="43813" y2="42997"/>
                        <a14:backgroundMark x1="43813" y1="42997" x2="78595" y2="651"/>
                        <a14:backgroundMark x1="81940" y1="95114" x2="99331" y2="77199"/>
                        <a14:backgroundMark x1="99331" y1="77199" x2="99833" y2="77199"/>
                        <a14:backgroundMark x1="71906" y1="87622" x2="89883" y2="67427"/>
                        <a14:backgroundMark x1="65803" y1="78827" x2="80184" y2="53746"/>
                        <a14:backgroundMark x1="80184" y1="53746" x2="92642" y2="49837"/>
                        <a14:backgroundMark x1="86706" y1="35179" x2="50836" y2="78827"/>
                        <a14:backgroundMark x1="50836" y1="78827" x2="58027" y2="87622"/>
                        <a14:backgroundMark x1="58027" y1="87622" x2="91221" y2="91857"/>
                        <a14:backgroundMark x1="91221" y1="91857" x2="98829" y2="85668"/>
                        <a14:backgroundMark x1="98829" y1="85668" x2="97492" y2="27362"/>
                        <a14:backgroundMark x1="97492" y1="27362" x2="87709" y2="29316"/>
                        <a14:backgroundMark x1="87709" y1="29316" x2="84950" y2="34202"/>
                        <a14:backgroundMark x1="51589" y1="79805" x2="43645" y2="83388"/>
                        <a14:backgroundMark x1="43645" y1="83388" x2="50753" y2="94137"/>
                        <a14:backgroundMark x1="50753" y1="94137" x2="80017" y2="95440"/>
                        <a14:backgroundMark x1="80017" y1="95440" x2="93562" y2="93485"/>
                        <a14:backgroundMark x1="93562" y1="93485" x2="99080" y2="81433"/>
                        <a14:backgroundMark x1="45652" y1="84691" x2="39883" y2="97720"/>
                        <a14:backgroundMark x1="40970" y1="92834" x2="49164" y2="92834"/>
                        <a14:backgroundMark x1="43896" y1="84039" x2="45569" y2="92508"/>
                        <a14:backgroundMark x1="95067" y1="27036" x2="99164" y2="27362"/>
                        <a14:backgroundMark x1="97408" y1="29967" x2="99164" y2="55700"/>
                        <a14:backgroundMark x1="99164" y1="55700" x2="98495" y2="84365"/>
                        <a14:backgroundMark x1="98495" y1="84365" x2="94231" y2="92834"/>
                        <a14:backgroundMark x1="95987" y1="88274" x2="99833" y2="90228"/>
                        <a14:backgroundMark x1="95401" y1="88925" x2="98495" y2="93485"/>
                        <a14:backgroundMark x1="95736" y1="91531" x2="99080" y2="92508"/>
                        <a14:backgroundMark x1="94732" y1="92508" x2="96070" y2="94463"/>
                        <a14:backgroundMark x1="95401" y1="89902" x2="97324" y2="94137"/>
                        <a14:backgroundMark x1="98161" y1="32573" x2="97826" y2="42671"/>
                        <a14:backgroundMark x1="98411" y1="30619" x2="98913" y2="42671"/>
                        <a14:backgroundMark x1="98161" y1="29967" x2="98662" y2="46254"/>
                        <a14:backgroundMark x1="98411" y1="31596" x2="97826" y2="28013"/>
                        <a14:backgroundMark x1="94482" y1="90228" x2="97575" y2="92508"/>
                        <a14:backgroundMark x1="97324" y1="55049" x2="96656" y2="74267"/>
                        <a14:backgroundMark x1="43896" y1="86319" x2="38127" y2="93160"/>
                        <a14:backgroundMark x1="34950" y1="93160" x2="46906" y2="85342"/>
                        <a14:backgroundMark x1="41137" y1="92508" x2="45736" y2="92182"/>
                        <a14:backgroundMark x1="39967" y1="94463" x2="46321" y2="89577"/>
                        <a14:backgroundMark x1="38211" y1="94463" x2="47157" y2="87296"/>
                        <a14:backgroundMark x1="38294" y1="93811" x2="44900" y2="87948"/>
                        <a14:backgroundMark x1="44900" y1="87948" x2="45903" y2="87296"/>
                        <a14:backgroundMark x1="38629" y1="89577" x2="45485" y2="83388"/>
                        <a14:backgroundMark x1="45485" y1="83388" x2="45569" y2="83388"/>
                        <a14:backgroundMark x1="40217" y1="91205" x2="54431" y2="72638"/>
                        <a14:backgroundMark x1="54431" y1="72638" x2="55435" y2="71987"/>
                        <a14:backgroundMark x1="96739" y1="26710" x2="98411" y2="25407"/>
                        <a14:backgroundMark x1="1505" y1="70684" x2="8027" y2="64495"/>
                        <a14:backgroundMark x1="8027" y1="64495" x2="43562" y2="41694"/>
                        <a14:backgroundMark x1="43562" y1="41694" x2="77676" y2="0"/>
                        <a14:backgroundMark x1="1087" y1="73941" x2="15050" y2="61238"/>
                        <a14:backgroundMark x1="15050" y1="61238" x2="43227" y2="42020"/>
                        <a14:backgroundMark x1="23579" y1="57003" x2="43729" y2="41368"/>
                        <a14:backgroundMark x1="9197" y1="66124" x2="23328" y2="56026"/>
                        <a14:backgroundMark x1="46154" y1="92508" x2="52174" y2="91531"/>
                        <a14:backgroundMark x1="49916" y1="90228" x2="97742" y2="93485"/>
                        <a14:backgroundMark x1="42977" y1="92182" x2="70485" y2="94137"/>
                        <a14:backgroundMark x1="96906" y1="59609" x2="97074" y2="74267"/>
                        <a14:backgroundMark x1="80268" y1="94137" x2="95569" y2="97394"/>
                        <a14:backgroundMark x1="95569" y1="97394" x2="80435" y2="95765"/>
                        <a14:backgroundMark x1="80435" y1="95765" x2="88127" y2="96091"/>
                        <a14:backgroundMark x1="88127" y1="96091" x2="69649" y2="96417"/>
                        <a14:backgroundMark x1="69649" y1="96417" x2="80268" y2="95440"/>
                        <a14:backgroundMark x1="80268" y1="95440" x2="36622" y2="95765"/>
                        <a14:backgroundMark x1="36622" y1="95765" x2="61371" y2="94463"/>
                        <a14:backgroundMark x1="61371" y1="94463" x2="51254" y2="94463"/>
                        <a14:backgroundMark x1="51254" y1="94463" x2="99080" y2="99349"/>
                        <a14:backgroundMark x1="99080" y1="99349" x2="98495" y2="37134"/>
                        <a14:backgroundMark x1="98495" y1="37134" x2="99749" y2="76873"/>
                        <a14:backgroundMark x1="99749" y1="76873" x2="98746" y2="45277"/>
                        <a14:backgroundMark x1="98746" y1="45277" x2="99582" y2="85342"/>
                        <a14:backgroundMark x1="99582" y1="85342" x2="99582" y2="85668"/>
                        <a14:backgroundMark x1="54097" y1="86319" x2="83612" y2="86645"/>
                        <a14:backgroundMark x1="83612" y1="86645" x2="74247" y2="94463"/>
                        <a14:backgroundMark x1="74247" y1="94463" x2="84783" y2="95440"/>
                        <a14:backgroundMark x1="84783" y1="95440" x2="77007" y2="96417"/>
                        <a14:backgroundMark x1="77007" y1="96417" x2="86120" y2="95765"/>
                        <a14:backgroundMark x1="86120" y1="95765" x2="89632" y2="92834"/>
                        <a14:backgroundMark x1="35368" y1="93160" x2="91137" y2="27687"/>
                        <a14:backgroundMark x1="91137" y1="27687" x2="99749" y2="24104"/>
                        <a14:backgroundMark x1="44816" y1="86645" x2="88712" y2="30619"/>
                        <a14:backgroundMark x1="88712" y1="30619" x2="99833" y2="23779"/>
                        <a14:backgroundMark x1="47659" y1="83713" x2="56856" y2="73616"/>
                        <a14:backgroundMark x1="56856" y1="73616" x2="50251" y2="76873"/>
                        <a14:backgroundMark x1="50251" y1="76873" x2="57274" y2="68730"/>
                        <a14:backgroundMark x1="57274" y1="68730" x2="48829" y2="75896"/>
                        <a14:backgroundMark x1="48829" y1="75896" x2="57274" y2="72313"/>
                        <a14:backgroundMark x1="57274" y1="72313" x2="64967" y2="62541"/>
                        <a14:backgroundMark x1="64967" y1="62541" x2="58027" y2="67752"/>
                        <a14:backgroundMark x1="58027" y1="67752" x2="71739" y2="50489"/>
                        <a14:backgroundMark x1="71739" y1="50489" x2="79348" y2="45277"/>
                        <a14:backgroundMark x1="79348" y1="45277" x2="85452" y2="33225"/>
                        <a14:backgroundMark x1="85452" y1="33225" x2="86622" y2="32248"/>
                        <a14:backgroundMark x1="44900" y1="83713" x2="51338" y2="75244"/>
                        <a14:backgroundMark x1="44983" y1="85342" x2="50502" y2="77524"/>
                        <a14:backgroundMark x1="43562" y1="86971" x2="51756" y2="74919"/>
                        <a14:backgroundMark x1="39047" y1="94788" x2="36873" y2="98371"/>
                        <a14:backgroundMark x1="35535" y1="94137" x2="42224" y2="90228"/>
                        <a14:backgroundMark x1="34532" y1="95440" x2="49415" y2="91531"/>
                        <a14:backgroundMark x1="75251" y1="2932" x2="79181" y2="0"/>
                      </a14:backgroundRemoval>
                    </a14:imgEffect>
                  </a14:imgLayer>
                </a14:imgProps>
              </a:ext>
            </a:extLst>
          </a:blip>
          <a:srcRect l="672" t="-2304" r="2518" b="6397"/>
          <a:stretch/>
        </p:blipFill>
        <p:spPr>
          <a:xfrm rot="666456">
            <a:off x="188242" y="3597161"/>
            <a:ext cx="6927861" cy="1761706"/>
          </a:xfrm>
          <a:prstGeom prst="rect">
            <a:avLst/>
          </a:prstGeom>
        </p:spPr>
      </p:pic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57F3201B-EBB0-4837-B20C-581EABE7CF9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32822208"/>
              </p:ext>
            </p:extLst>
          </p:nvPr>
        </p:nvGraphicFramePr>
        <p:xfrm>
          <a:off x="7288290" y="3266499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6744BFC3-D682-40A3-A9D3-2D7614CA3B4C}"/>
              </a:ext>
            </a:extLst>
          </p:cNvPr>
          <p:cNvSpPr txBox="1"/>
          <p:nvPr/>
        </p:nvSpPr>
        <p:spPr>
          <a:xfrm>
            <a:off x="2287966" y="6255650"/>
            <a:ext cx="7286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Red portions of scarps correlate to peaks in displacement in D:L profiles</a:t>
            </a:r>
          </a:p>
        </p:txBody>
      </p:sp>
    </p:spTree>
    <p:extLst>
      <p:ext uri="{BB962C8B-B14F-4D97-AF65-F5344CB8AC3E}">
        <p14:creationId xmlns:p14="http://schemas.microsoft.com/office/powerpoint/2010/main" val="18979487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87A94F-8A72-46DC-B028-E0A3FCCA9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183" y="60474"/>
            <a:ext cx="10515600" cy="1325563"/>
          </a:xfrm>
        </p:spPr>
        <p:txBody>
          <a:bodyPr/>
          <a:lstStyle/>
          <a:p>
            <a:r>
              <a:rPr lang="en-US" dirty="0"/>
              <a:t>Algorithm Findings: </a:t>
            </a:r>
            <a:r>
              <a:rPr lang="en-US" i="1" dirty="0"/>
              <a:t>ISO Cluster Unsupervised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179237-B2FF-48F2-9F52-90CBE796CA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2183" y="1690687"/>
            <a:ext cx="4455696" cy="4883367"/>
          </a:xfrm>
        </p:spPr>
        <p:txBody>
          <a:bodyPr>
            <a:normAutofit fontScale="85000" lnSpcReduction="20000"/>
          </a:bodyPr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Output classes for geometric analysis identify differences in scarp shape</a:t>
            </a:r>
          </a:p>
          <a:p>
            <a:pPr lvl="1"/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Elongation, length, curl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The most interesting geometric parameter is </a:t>
            </a:r>
            <a:r>
              <a:rPr lang="en-US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scarp width </a:t>
            </a:r>
          </a:p>
          <a:p>
            <a:pPr lvl="1"/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In this image, quantified with elongation due to geometric algorithm constraints</a:t>
            </a:r>
          </a:p>
          <a:p>
            <a:endParaRPr lang="en-US" b="1" dirty="0"/>
          </a:p>
          <a:p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Distinctions made by the algorithm based on scarp shape can be related to </a:t>
            </a:r>
            <a:r>
              <a:rPr lang="en-US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trishear</a:t>
            </a:r>
            <a:r>
              <a:rPr lang="en-US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parameters and resurfacing events</a:t>
            </a:r>
          </a:p>
        </p:txBody>
      </p:sp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5DCE4082-C9D3-4DD6-BB53-D5D9CDACE6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7879" y="1386037"/>
            <a:ext cx="7458207" cy="435062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F4FE7B1-128B-4454-B90E-9C47F9537970}"/>
              </a:ext>
            </a:extLst>
          </p:cNvPr>
          <p:cNvSpPr/>
          <p:nvPr/>
        </p:nvSpPr>
        <p:spPr>
          <a:xfrm>
            <a:off x="4918509" y="5861785"/>
            <a:ext cx="705130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Wider scarps are likely indicative of older, buried faults with thick overlaying cover layers</a:t>
            </a:r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98B5B869-0C3A-452D-9DA0-D4BC1C2298A3}"/>
              </a:ext>
            </a:extLst>
          </p:cNvPr>
          <p:cNvCxnSpPr/>
          <p:nvPr/>
        </p:nvCxnSpPr>
        <p:spPr>
          <a:xfrm>
            <a:off x="4177364" y="6006164"/>
            <a:ext cx="606392" cy="31763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4543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0B75CD-9F31-4D65-A77A-872ABED0C8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311" y="153192"/>
            <a:ext cx="10515600" cy="1325563"/>
          </a:xfrm>
        </p:spPr>
        <p:txBody>
          <a:bodyPr/>
          <a:lstStyle/>
          <a:p>
            <a:r>
              <a:rPr lang="en-US" dirty="0"/>
              <a:t>Displacement Scaling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6DB414-C36C-45E8-A6EF-B966BD97ED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4688" y="1690688"/>
            <a:ext cx="4850331" cy="4351338"/>
          </a:xfrm>
        </p:spPr>
        <p:txBody>
          <a:bodyPr/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32 scarps evaluated</a:t>
            </a:r>
          </a:p>
          <a:p>
            <a:r>
              <a:rPr lang="en-US" dirty="0">
                <a:solidFill>
                  <a:srgbClr val="C00000"/>
                </a:solidFill>
              </a:rPr>
              <a:t>11 show an overall first-order </a:t>
            </a:r>
            <a:r>
              <a:rPr lang="en-US" b="1" dirty="0">
                <a:solidFill>
                  <a:srgbClr val="C00000"/>
                </a:solidFill>
              </a:rPr>
              <a:t>triangular shape</a:t>
            </a:r>
          </a:p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21 show an overall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plateau shape</a:t>
            </a:r>
          </a:p>
          <a:p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5 are asymmetrical, indicating propagation direction</a:t>
            </a:r>
          </a:p>
          <a:p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At least 4 are the result of fault linkage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CFD5B52-80F6-447E-9CD8-D67C0ADA54FE}"/>
              </a:ext>
            </a:extLst>
          </p:cNvPr>
          <p:cNvGrpSpPr/>
          <p:nvPr/>
        </p:nvGrpSpPr>
        <p:grpSpPr>
          <a:xfrm>
            <a:off x="7864240" y="798264"/>
            <a:ext cx="3860533" cy="2172903"/>
            <a:chOff x="6188241" y="1600199"/>
            <a:chExt cx="3860533" cy="2172903"/>
          </a:xfrm>
        </p:grpSpPr>
        <p:graphicFrame>
          <p:nvGraphicFramePr>
            <p:cNvPr id="4" name="Chart 3">
              <a:extLst>
                <a:ext uri="{FF2B5EF4-FFF2-40B4-BE49-F238E27FC236}">
                  <a16:creationId xmlns:a16="http://schemas.microsoft.com/office/drawing/2014/main" id="{5707582B-05C2-43D8-B2FE-50E7B2DE1374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4195140074"/>
                </p:ext>
              </p:extLst>
            </p:nvPr>
          </p:nvGraphicFramePr>
          <p:xfrm>
            <a:off x="6188241" y="1600199"/>
            <a:ext cx="3860533" cy="2172903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2B8E9758-AE0A-4D38-8965-BE1AAB6C36B5}"/>
                </a:ext>
              </a:extLst>
            </p:cNvPr>
            <p:cNvCxnSpPr/>
            <p:nvPr/>
          </p:nvCxnSpPr>
          <p:spPr>
            <a:xfrm flipV="1">
              <a:off x="6718434" y="2184935"/>
              <a:ext cx="1116530" cy="808522"/>
            </a:xfrm>
            <a:prstGeom prst="line">
              <a:avLst/>
            </a:prstGeom>
            <a:ln w="571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1B74B2B9-838C-4129-B59D-54586F63290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834964" y="2184935"/>
              <a:ext cx="1597794" cy="587141"/>
            </a:xfrm>
            <a:prstGeom prst="line">
              <a:avLst/>
            </a:prstGeom>
            <a:ln w="571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F6C80B3-62BF-4A83-93B0-49C0C4B52D28}"/>
              </a:ext>
            </a:extLst>
          </p:cNvPr>
          <p:cNvGrpSpPr/>
          <p:nvPr/>
        </p:nvGrpSpPr>
        <p:grpSpPr>
          <a:xfrm>
            <a:off x="8119712" y="2971167"/>
            <a:ext cx="3484345" cy="1982805"/>
            <a:chOff x="6310162" y="3720164"/>
            <a:chExt cx="3484345" cy="1982805"/>
          </a:xfrm>
        </p:grpSpPr>
        <p:graphicFrame>
          <p:nvGraphicFramePr>
            <p:cNvPr id="13" name="Chart 12">
              <a:extLst>
                <a:ext uri="{FF2B5EF4-FFF2-40B4-BE49-F238E27FC236}">
                  <a16:creationId xmlns:a16="http://schemas.microsoft.com/office/drawing/2014/main" id="{7487EA0E-C89A-4FC6-8B5D-299EF28A939A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3057302429"/>
                </p:ext>
              </p:extLst>
            </p:nvPr>
          </p:nvGraphicFramePr>
          <p:xfrm>
            <a:off x="6310162" y="3720164"/>
            <a:ext cx="3484345" cy="1982805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D73FC013-48E1-42C1-8E4D-E1DE0B344E7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93832" y="4451683"/>
              <a:ext cx="121920" cy="717082"/>
            </a:xfrm>
            <a:prstGeom prst="line">
              <a:avLst/>
            </a:prstGeom>
            <a:ln w="571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AC9E938D-A18B-40B6-99FE-2B5424E95412}"/>
                </a:ext>
              </a:extLst>
            </p:cNvPr>
            <p:cNvCxnSpPr>
              <a:cxnSpLocks/>
            </p:cNvCxnSpPr>
            <p:nvPr/>
          </p:nvCxnSpPr>
          <p:spPr>
            <a:xfrm>
              <a:off x="6915752" y="4451683"/>
              <a:ext cx="2273167" cy="14437"/>
            </a:xfrm>
            <a:prstGeom prst="line">
              <a:avLst/>
            </a:prstGeom>
            <a:ln w="571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9A803170-B90C-482B-B4F7-D6D59EFBF4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88919" y="4466120"/>
              <a:ext cx="0" cy="748997"/>
            </a:xfrm>
            <a:prstGeom prst="line">
              <a:avLst/>
            </a:prstGeom>
            <a:ln w="571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aphicFrame>
        <p:nvGraphicFramePr>
          <p:cNvPr id="24" name="Chart 23">
            <a:extLst>
              <a:ext uri="{FF2B5EF4-FFF2-40B4-BE49-F238E27FC236}">
                <a16:creationId xmlns:a16="http://schemas.microsoft.com/office/drawing/2014/main" id="{7C60ECDE-13F4-43BA-9477-CFD93417A97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8242963"/>
              </p:ext>
            </p:extLst>
          </p:nvPr>
        </p:nvGraphicFramePr>
        <p:xfrm>
          <a:off x="8197515" y="4785528"/>
          <a:ext cx="3284605" cy="19828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FB8C8FF-F3DB-4967-9815-C0B310FEFD9A}"/>
              </a:ext>
            </a:extLst>
          </p:cNvPr>
          <p:cNvCxnSpPr>
            <a:cxnSpLocks/>
          </p:cNvCxnSpPr>
          <p:nvPr/>
        </p:nvCxnSpPr>
        <p:spPr>
          <a:xfrm flipV="1">
            <a:off x="8789069" y="5475000"/>
            <a:ext cx="1005437" cy="480000"/>
          </a:xfrm>
          <a:prstGeom prst="line">
            <a:avLst/>
          </a:pr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D90EA04-3283-4B55-BFDF-158ED5DE6565}"/>
              </a:ext>
            </a:extLst>
          </p:cNvPr>
          <p:cNvCxnSpPr>
            <a:cxnSpLocks/>
          </p:cNvCxnSpPr>
          <p:nvPr/>
        </p:nvCxnSpPr>
        <p:spPr>
          <a:xfrm>
            <a:off x="10358395" y="5405982"/>
            <a:ext cx="750963" cy="378422"/>
          </a:xfrm>
          <a:prstGeom prst="line">
            <a:avLst/>
          </a:pr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3121816-B912-4B6C-B0F9-190CE61D1F34}"/>
              </a:ext>
            </a:extLst>
          </p:cNvPr>
          <p:cNvCxnSpPr/>
          <p:nvPr/>
        </p:nvCxnSpPr>
        <p:spPr>
          <a:xfrm flipH="1">
            <a:off x="8952698" y="5524902"/>
            <a:ext cx="653916" cy="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6B866AC-042D-4464-BF0E-2E6221EDFF0E}"/>
              </a:ext>
            </a:extLst>
          </p:cNvPr>
          <p:cNvCxnSpPr>
            <a:cxnSpLocks/>
          </p:cNvCxnSpPr>
          <p:nvPr/>
        </p:nvCxnSpPr>
        <p:spPr>
          <a:xfrm flipV="1">
            <a:off x="9794506" y="5405983"/>
            <a:ext cx="591554" cy="69017"/>
          </a:xfrm>
          <a:prstGeom prst="line">
            <a:avLst/>
          </a:prstGeom>
          <a:ln w="5715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328CF315-26D0-4721-B05A-1F0F261B4650}"/>
              </a:ext>
            </a:extLst>
          </p:cNvPr>
          <p:cNvSpPr txBox="1"/>
          <p:nvPr/>
        </p:nvSpPr>
        <p:spPr>
          <a:xfrm>
            <a:off x="6715223" y="1645749"/>
            <a:ext cx="13663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Triangular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9FB7D4E-E454-453E-A019-BA294D8C50C5}"/>
              </a:ext>
            </a:extLst>
          </p:cNvPr>
          <p:cNvSpPr txBox="1"/>
          <p:nvPr/>
        </p:nvSpPr>
        <p:spPr>
          <a:xfrm>
            <a:off x="6753324" y="3722289"/>
            <a:ext cx="13663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Plateau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A088D9B-74A2-4A95-A300-C4F44E6BFFBD}"/>
              </a:ext>
            </a:extLst>
          </p:cNvPr>
          <p:cNvSpPr txBox="1"/>
          <p:nvPr/>
        </p:nvSpPr>
        <p:spPr>
          <a:xfrm>
            <a:off x="6774493" y="5488173"/>
            <a:ext cx="21291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Asymmetrical Plateau</a:t>
            </a:r>
          </a:p>
        </p:txBody>
      </p:sp>
    </p:spTree>
    <p:extLst>
      <p:ext uri="{BB962C8B-B14F-4D97-AF65-F5344CB8AC3E}">
        <p14:creationId xmlns:p14="http://schemas.microsoft.com/office/powerpoint/2010/main" val="40135272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F2A0F3-983A-445C-AA77-9C8F81873B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3279"/>
          </a:xfrm>
        </p:spPr>
        <p:txBody>
          <a:bodyPr/>
          <a:lstStyle/>
          <a:p>
            <a:r>
              <a:rPr lang="en-US" dirty="0"/>
              <a:t>Scaling Interpretation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A77666-AAFC-4C02-A4BD-1180796E04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8060" y="1383272"/>
            <a:ext cx="7083392" cy="5416976"/>
          </a:xfrm>
        </p:spPr>
        <p:txBody>
          <a:bodyPr>
            <a:normAutofit/>
          </a:bodyPr>
          <a:lstStyle/>
          <a:p>
            <a:r>
              <a:rPr lang="en-US" dirty="0"/>
              <a:t>Small, triangular shaped profiles are young faults that formed since the last eruptive resurfacing event</a:t>
            </a:r>
          </a:p>
          <a:p>
            <a:r>
              <a:rPr lang="en-US" dirty="0"/>
              <a:t>Small, plateau shaped profiles are likely due to restriction at the faults’ tips from being covered during previous resurfacing events </a:t>
            </a:r>
          </a:p>
          <a:p>
            <a:r>
              <a:rPr lang="en-US" dirty="0"/>
              <a:t>Large, plateau shaped profiles result from fault linkage</a:t>
            </a:r>
          </a:p>
          <a:p>
            <a:endParaRPr lang="en-US" dirty="0"/>
          </a:p>
          <a:p>
            <a:r>
              <a:rPr lang="en-US" dirty="0"/>
              <a:t>Predominance of plateau-shaped profiles suggests resurfacing events have influenced fault and fold growth within this region</a:t>
            </a:r>
          </a:p>
          <a:p>
            <a:endParaRPr lang="en-US" dirty="0"/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2004D1F5-6C3C-46F9-A5FA-BA0A4E1D1F2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33321444"/>
              </p:ext>
            </p:extLst>
          </p:nvPr>
        </p:nvGraphicFramePr>
        <p:xfrm>
          <a:off x="7642459" y="481701"/>
          <a:ext cx="3048000" cy="1828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24D3BEB0-47DA-42DF-941D-DDA65B89F7B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01912440"/>
              </p:ext>
            </p:extLst>
          </p:nvPr>
        </p:nvGraphicFramePr>
        <p:xfrm>
          <a:off x="7686706" y="2427077"/>
          <a:ext cx="3003753" cy="18022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4BEA9AFF-5B6F-4D97-87CF-991DA8AE65E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69629979"/>
              </p:ext>
            </p:extLst>
          </p:nvPr>
        </p:nvGraphicFramePr>
        <p:xfrm>
          <a:off x="7664582" y="4345905"/>
          <a:ext cx="3003753" cy="18022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6B6BC53-1418-40A4-B416-03F9126FCD39}"/>
              </a:ext>
            </a:extLst>
          </p:cNvPr>
          <p:cNvCxnSpPr>
            <a:endCxn id="4" idx="1"/>
          </p:cNvCxnSpPr>
          <p:nvPr/>
        </p:nvCxnSpPr>
        <p:spPr>
          <a:xfrm flipV="1">
            <a:off x="7113069" y="1396101"/>
            <a:ext cx="529390" cy="1920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3742F07-CF59-401C-8A2D-B48E3D9F72AD}"/>
              </a:ext>
            </a:extLst>
          </p:cNvPr>
          <p:cNvCxnSpPr>
            <a:cxnSpLocks/>
          </p:cNvCxnSpPr>
          <p:nvPr/>
        </p:nvCxnSpPr>
        <p:spPr>
          <a:xfrm>
            <a:off x="6997566" y="3412954"/>
            <a:ext cx="689140" cy="160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0307799-8382-4DA3-A7B9-C7E539B7B9DD}"/>
              </a:ext>
            </a:extLst>
          </p:cNvPr>
          <p:cNvCxnSpPr>
            <a:cxnSpLocks/>
          </p:cNvCxnSpPr>
          <p:nvPr/>
        </p:nvCxnSpPr>
        <p:spPr>
          <a:xfrm>
            <a:off x="6756935" y="3907857"/>
            <a:ext cx="1087654" cy="7892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96629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5962E5-E4CD-4B6B-9B66-02C9A09C4D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87ADFB-E670-41D8-8B8B-354DDC4F3D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9185" y="1253330"/>
            <a:ext cx="10712116" cy="4752833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Automated methods expedite the fault mapping process and scaling analyses</a:t>
            </a:r>
          </a:p>
          <a:p>
            <a:pPr marL="0" indent="0">
              <a:buNone/>
            </a:pP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Weighted Overlay schemes highlight topographic features in DEMs</a:t>
            </a:r>
          </a:p>
          <a:p>
            <a:pPr marL="0" indent="0">
              <a:buNone/>
            </a:pP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r>
              <a:rPr lang="en-US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Unsupervised Algorithms in OBIA schemes can detect and map large, obvious fault scarps</a:t>
            </a:r>
          </a:p>
          <a:p>
            <a:pPr marL="0" indent="0">
              <a:buNone/>
            </a:pP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Segmentation Algorithms effectively visualize scarp morphology in map view</a:t>
            </a:r>
          </a:p>
          <a:p>
            <a:endParaRPr lang="en-US" dirty="0">
              <a:solidFill>
                <a:srgbClr val="C00000"/>
              </a:solidFill>
            </a:endParaRPr>
          </a:p>
          <a:p>
            <a:r>
              <a:rPr lang="en-US" dirty="0">
                <a:solidFill>
                  <a:srgbClr val="C00000"/>
                </a:solidFill>
              </a:rPr>
              <a:t>Displacement scaling of faults within the </a:t>
            </a:r>
            <a:r>
              <a:rPr lang="en-US" dirty="0" err="1">
                <a:solidFill>
                  <a:srgbClr val="C00000"/>
                </a:solidFill>
              </a:rPr>
              <a:t>Vogar</a:t>
            </a:r>
            <a:r>
              <a:rPr lang="en-US" dirty="0">
                <a:solidFill>
                  <a:srgbClr val="C00000"/>
                </a:solidFill>
              </a:rPr>
              <a:t> study site show resurfacing events influence how faults and folds grow in three dimensions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05554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AF7ED2-9619-4FF2-AD69-5578960682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886" y="0"/>
            <a:ext cx="10515600" cy="1325563"/>
          </a:xfrm>
        </p:spPr>
        <p:txBody>
          <a:bodyPr/>
          <a:lstStyle/>
          <a:p>
            <a:r>
              <a:rPr lang="en-US" dirty="0"/>
              <a:t>Overview of Iceland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62AC2C-62F5-4638-9921-755D6FE1F4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642" y="1137444"/>
            <a:ext cx="6120272" cy="5186354"/>
          </a:xfrm>
        </p:spPr>
        <p:txBody>
          <a:bodyPr/>
          <a:lstStyle/>
          <a:p>
            <a:r>
              <a:rPr lang="en-US" dirty="0"/>
              <a:t>Plume Ridge-Interactions</a:t>
            </a:r>
          </a:p>
          <a:p>
            <a:pPr lvl="1"/>
            <a:r>
              <a:rPr lang="en-US" dirty="0"/>
              <a:t>Recorded within rifts and volcanic centers </a:t>
            </a:r>
          </a:p>
          <a:p>
            <a:pPr lvl="1"/>
            <a:r>
              <a:rPr lang="en-US" dirty="0"/>
              <a:t>Fantastic laboratory for studying the interplay between crusting, thinning, and magmatism </a:t>
            </a:r>
          </a:p>
          <a:p>
            <a:pPr lvl="1"/>
            <a:endParaRPr lang="en-US" dirty="0"/>
          </a:p>
          <a:p>
            <a:r>
              <a:rPr lang="en-US" dirty="0"/>
              <a:t>MAR is migrating to the west, but has been ‘captured’ but the hotspot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Over geologic time, the MAR will break away and reestablish itself in a more efficient geometry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B029138-0B13-4732-A8A1-6CB68A3794A3}"/>
              </a:ext>
            </a:extLst>
          </p:cNvPr>
          <p:cNvGrpSpPr/>
          <p:nvPr/>
        </p:nvGrpSpPr>
        <p:grpSpPr>
          <a:xfrm>
            <a:off x="6642523" y="0"/>
            <a:ext cx="5464835" cy="4232007"/>
            <a:chOff x="6642523" y="0"/>
            <a:chExt cx="5464835" cy="4232007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1E2BE62-8CDD-4D59-98CA-0049E8545D7F}"/>
                </a:ext>
              </a:extLst>
            </p:cNvPr>
            <p:cNvGrpSpPr/>
            <p:nvPr/>
          </p:nvGrpSpPr>
          <p:grpSpPr>
            <a:xfrm>
              <a:off x="6642523" y="0"/>
              <a:ext cx="5414010" cy="4232007"/>
              <a:chOff x="6777990" y="-96253"/>
              <a:chExt cx="5414010" cy="4232007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BA39848B-F443-48BB-AB5E-FC509822E06D}"/>
                  </a:ext>
                </a:extLst>
              </p:cNvPr>
              <p:cNvPicPr/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777990" y="81279"/>
                <a:ext cx="5414010" cy="4054475"/>
              </a:xfrm>
              <a:prstGeom prst="rect">
                <a:avLst/>
              </a:prstGeom>
            </p:spPr>
          </p:pic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DEE535D0-6E39-4C31-B701-F792335BB0C7}"/>
                  </a:ext>
                </a:extLst>
              </p:cNvPr>
              <p:cNvSpPr/>
              <p:nvPr/>
            </p:nvSpPr>
            <p:spPr>
              <a:xfrm>
                <a:off x="10094495" y="1974534"/>
                <a:ext cx="599574" cy="572772"/>
              </a:xfrm>
              <a:prstGeom prst="ellipse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Freeform: Shape 6">
                <a:extLst>
                  <a:ext uri="{FF2B5EF4-FFF2-40B4-BE49-F238E27FC236}">
                    <a16:creationId xmlns:a16="http://schemas.microsoft.com/office/drawing/2014/main" id="{B58523F9-E315-4AB2-969E-B8033DD37703}"/>
                  </a:ext>
                </a:extLst>
              </p:cNvPr>
              <p:cNvSpPr/>
              <p:nvPr/>
            </p:nvSpPr>
            <p:spPr>
              <a:xfrm>
                <a:off x="6894095" y="-96253"/>
                <a:ext cx="3790787" cy="4102769"/>
              </a:xfrm>
              <a:custGeom>
                <a:avLst/>
                <a:gdLst>
                  <a:gd name="connsiteX0" fmla="*/ 0 w 3790787"/>
                  <a:gd name="connsiteY0" fmla="*/ 4102769 h 4102769"/>
                  <a:gd name="connsiteX1" fmla="*/ 36094 w 3790787"/>
                  <a:gd name="connsiteY1" fmla="*/ 4042611 h 4102769"/>
                  <a:gd name="connsiteX2" fmla="*/ 60158 w 3790787"/>
                  <a:gd name="connsiteY2" fmla="*/ 3958390 h 4102769"/>
                  <a:gd name="connsiteX3" fmla="*/ 96252 w 3790787"/>
                  <a:gd name="connsiteY3" fmla="*/ 3934327 h 4102769"/>
                  <a:gd name="connsiteX4" fmla="*/ 144379 w 3790787"/>
                  <a:gd name="connsiteY4" fmla="*/ 3886200 h 4102769"/>
                  <a:gd name="connsiteX5" fmla="*/ 156410 w 3790787"/>
                  <a:gd name="connsiteY5" fmla="*/ 3850106 h 4102769"/>
                  <a:gd name="connsiteX6" fmla="*/ 228600 w 3790787"/>
                  <a:gd name="connsiteY6" fmla="*/ 3777916 h 4102769"/>
                  <a:gd name="connsiteX7" fmla="*/ 264694 w 3790787"/>
                  <a:gd name="connsiteY7" fmla="*/ 3693695 h 4102769"/>
                  <a:gd name="connsiteX8" fmla="*/ 276726 w 3790787"/>
                  <a:gd name="connsiteY8" fmla="*/ 3657600 h 4102769"/>
                  <a:gd name="connsiteX9" fmla="*/ 324852 w 3790787"/>
                  <a:gd name="connsiteY9" fmla="*/ 3573379 h 4102769"/>
                  <a:gd name="connsiteX10" fmla="*/ 336884 w 3790787"/>
                  <a:gd name="connsiteY10" fmla="*/ 3537285 h 4102769"/>
                  <a:gd name="connsiteX11" fmla="*/ 360947 w 3790787"/>
                  <a:gd name="connsiteY11" fmla="*/ 3513221 h 4102769"/>
                  <a:gd name="connsiteX12" fmla="*/ 421105 w 3790787"/>
                  <a:gd name="connsiteY12" fmla="*/ 3453064 h 4102769"/>
                  <a:gd name="connsiteX13" fmla="*/ 433137 w 3790787"/>
                  <a:gd name="connsiteY13" fmla="*/ 3392906 h 4102769"/>
                  <a:gd name="connsiteX14" fmla="*/ 457200 w 3790787"/>
                  <a:gd name="connsiteY14" fmla="*/ 3368842 h 4102769"/>
                  <a:gd name="connsiteX15" fmla="*/ 517358 w 3790787"/>
                  <a:gd name="connsiteY15" fmla="*/ 3272590 h 4102769"/>
                  <a:gd name="connsiteX16" fmla="*/ 637673 w 3790787"/>
                  <a:gd name="connsiteY16" fmla="*/ 3152274 h 4102769"/>
                  <a:gd name="connsiteX17" fmla="*/ 661737 w 3790787"/>
                  <a:gd name="connsiteY17" fmla="*/ 3128211 h 4102769"/>
                  <a:gd name="connsiteX18" fmla="*/ 757989 w 3790787"/>
                  <a:gd name="connsiteY18" fmla="*/ 3116179 h 4102769"/>
                  <a:gd name="connsiteX19" fmla="*/ 998621 w 3790787"/>
                  <a:gd name="connsiteY19" fmla="*/ 3092116 h 4102769"/>
                  <a:gd name="connsiteX20" fmla="*/ 1070810 w 3790787"/>
                  <a:gd name="connsiteY20" fmla="*/ 3080085 h 4102769"/>
                  <a:gd name="connsiteX21" fmla="*/ 1106905 w 3790787"/>
                  <a:gd name="connsiteY21" fmla="*/ 3068053 h 4102769"/>
                  <a:gd name="connsiteX22" fmla="*/ 1179094 w 3790787"/>
                  <a:gd name="connsiteY22" fmla="*/ 3056021 h 4102769"/>
                  <a:gd name="connsiteX23" fmla="*/ 1203158 w 3790787"/>
                  <a:gd name="connsiteY23" fmla="*/ 3031958 h 4102769"/>
                  <a:gd name="connsiteX24" fmla="*/ 1275347 w 3790787"/>
                  <a:gd name="connsiteY24" fmla="*/ 3007895 h 4102769"/>
                  <a:gd name="connsiteX25" fmla="*/ 1347537 w 3790787"/>
                  <a:gd name="connsiteY25" fmla="*/ 2971800 h 4102769"/>
                  <a:gd name="connsiteX26" fmla="*/ 1383631 w 3790787"/>
                  <a:gd name="connsiteY26" fmla="*/ 2947737 h 4102769"/>
                  <a:gd name="connsiteX27" fmla="*/ 1419726 w 3790787"/>
                  <a:gd name="connsiteY27" fmla="*/ 2935706 h 4102769"/>
                  <a:gd name="connsiteX28" fmla="*/ 1540042 w 3790787"/>
                  <a:gd name="connsiteY28" fmla="*/ 2863516 h 4102769"/>
                  <a:gd name="connsiteX29" fmla="*/ 1612231 w 3790787"/>
                  <a:gd name="connsiteY29" fmla="*/ 2791327 h 4102769"/>
                  <a:gd name="connsiteX30" fmla="*/ 1672389 w 3790787"/>
                  <a:gd name="connsiteY30" fmla="*/ 2731169 h 4102769"/>
                  <a:gd name="connsiteX31" fmla="*/ 1696452 w 3790787"/>
                  <a:gd name="connsiteY31" fmla="*/ 2695074 h 4102769"/>
                  <a:gd name="connsiteX32" fmla="*/ 1732547 w 3790787"/>
                  <a:gd name="connsiteY32" fmla="*/ 2622885 h 4102769"/>
                  <a:gd name="connsiteX33" fmla="*/ 1768642 w 3790787"/>
                  <a:gd name="connsiteY33" fmla="*/ 2610853 h 4102769"/>
                  <a:gd name="connsiteX34" fmla="*/ 1804737 w 3790787"/>
                  <a:gd name="connsiteY34" fmla="*/ 2574758 h 4102769"/>
                  <a:gd name="connsiteX35" fmla="*/ 1864894 w 3790787"/>
                  <a:gd name="connsiteY35" fmla="*/ 2478506 h 4102769"/>
                  <a:gd name="connsiteX36" fmla="*/ 1888958 w 3790787"/>
                  <a:gd name="connsiteY36" fmla="*/ 2442411 h 4102769"/>
                  <a:gd name="connsiteX37" fmla="*/ 1949116 w 3790787"/>
                  <a:gd name="connsiteY37" fmla="*/ 2334127 h 4102769"/>
                  <a:gd name="connsiteX38" fmla="*/ 1985210 w 3790787"/>
                  <a:gd name="connsiteY38" fmla="*/ 2322095 h 4102769"/>
                  <a:gd name="connsiteX39" fmla="*/ 2045368 w 3790787"/>
                  <a:gd name="connsiteY39" fmla="*/ 2310064 h 4102769"/>
                  <a:gd name="connsiteX40" fmla="*/ 2093494 w 3790787"/>
                  <a:gd name="connsiteY40" fmla="*/ 2298032 h 4102769"/>
                  <a:gd name="connsiteX41" fmla="*/ 2117558 w 3790787"/>
                  <a:gd name="connsiteY41" fmla="*/ 2261937 h 4102769"/>
                  <a:gd name="connsiteX42" fmla="*/ 2213810 w 3790787"/>
                  <a:gd name="connsiteY42" fmla="*/ 2225842 h 4102769"/>
                  <a:gd name="connsiteX43" fmla="*/ 2322094 w 3790787"/>
                  <a:gd name="connsiteY43" fmla="*/ 2201779 h 4102769"/>
                  <a:gd name="connsiteX44" fmla="*/ 2947737 w 3790787"/>
                  <a:gd name="connsiteY44" fmla="*/ 2213811 h 4102769"/>
                  <a:gd name="connsiteX45" fmla="*/ 3007894 w 3790787"/>
                  <a:gd name="connsiteY45" fmla="*/ 2225842 h 4102769"/>
                  <a:gd name="connsiteX46" fmla="*/ 3104147 w 3790787"/>
                  <a:gd name="connsiteY46" fmla="*/ 2237874 h 4102769"/>
                  <a:gd name="connsiteX47" fmla="*/ 3140242 w 3790787"/>
                  <a:gd name="connsiteY47" fmla="*/ 2249906 h 4102769"/>
                  <a:gd name="connsiteX48" fmla="*/ 3465094 w 3790787"/>
                  <a:gd name="connsiteY48" fmla="*/ 2237874 h 4102769"/>
                  <a:gd name="connsiteX49" fmla="*/ 3537284 w 3790787"/>
                  <a:gd name="connsiteY49" fmla="*/ 2201779 h 4102769"/>
                  <a:gd name="connsiteX50" fmla="*/ 3573379 w 3790787"/>
                  <a:gd name="connsiteY50" fmla="*/ 2165685 h 4102769"/>
                  <a:gd name="connsiteX51" fmla="*/ 3609473 w 3790787"/>
                  <a:gd name="connsiteY51" fmla="*/ 2141621 h 4102769"/>
                  <a:gd name="connsiteX52" fmla="*/ 3657600 w 3790787"/>
                  <a:gd name="connsiteY52" fmla="*/ 2081464 h 4102769"/>
                  <a:gd name="connsiteX53" fmla="*/ 3705726 w 3790787"/>
                  <a:gd name="connsiteY53" fmla="*/ 2021306 h 4102769"/>
                  <a:gd name="connsiteX54" fmla="*/ 3741821 w 3790787"/>
                  <a:gd name="connsiteY54" fmla="*/ 1900990 h 4102769"/>
                  <a:gd name="connsiteX55" fmla="*/ 3765884 w 3790787"/>
                  <a:gd name="connsiteY55" fmla="*/ 1840832 h 4102769"/>
                  <a:gd name="connsiteX56" fmla="*/ 3765884 w 3790787"/>
                  <a:gd name="connsiteY56" fmla="*/ 1070811 h 4102769"/>
                  <a:gd name="connsiteX57" fmla="*/ 3729789 w 3790787"/>
                  <a:gd name="connsiteY57" fmla="*/ 986590 h 4102769"/>
                  <a:gd name="connsiteX58" fmla="*/ 3681663 w 3790787"/>
                  <a:gd name="connsiteY58" fmla="*/ 914400 h 4102769"/>
                  <a:gd name="connsiteX59" fmla="*/ 3657600 w 3790787"/>
                  <a:gd name="connsiteY59" fmla="*/ 854242 h 4102769"/>
                  <a:gd name="connsiteX60" fmla="*/ 3645568 w 3790787"/>
                  <a:gd name="connsiteY60" fmla="*/ 806116 h 4102769"/>
                  <a:gd name="connsiteX61" fmla="*/ 3609473 w 3790787"/>
                  <a:gd name="connsiteY61" fmla="*/ 770021 h 4102769"/>
                  <a:gd name="connsiteX62" fmla="*/ 3573379 w 3790787"/>
                  <a:gd name="connsiteY62" fmla="*/ 757990 h 4102769"/>
                  <a:gd name="connsiteX63" fmla="*/ 3525252 w 3790787"/>
                  <a:gd name="connsiteY63" fmla="*/ 697832 h 4102769"/>
                  <a:gd name="connsiteX64" fmla="*/ 3501189 w 3790787"/>
                  <a:gd name="connsiteY64" fmla="*/ 661737 h 4102769"/>
                  <a:gd name="connsiteX65" fmla="*/ 3429000 w 3790787"/>
                  <a:gd name="connsiteY65" fmla="*/ 613611 h 4102769"/>
                  <a:gd name="connsiteX66" fmla="*/ 3356810 w 3790787"/>
                  <a:gd name="connsiteY66" fmla="*/ 577516 h 4102769"/>
                  <a:gd name="connsiteX67" fmla="*/ 3284621 w 3790787"/>
                  <a:gd name="connsiteY67" fmla="*/ 517358 h 4102769"/>
                  <a:gd name="connsiteX68" fmla="*/ 3248526 w 3790787"/>
                  <a:gd name="connsiteY68" fmla="*/ 505327 h 4102769"/>
                  <a:gd name="connsiteX69" fmla="*/ 3212431 w 3790787"/>
                  <a:gd name="connsiteY69" fmla="*/ 469232 h 4102769"/>
                  <a:gd name="connsiteX70" fmla="*/ 3188368 w 3790787"/>
                  <a:gd name="connsiteY70" fmla="*/ 433137 h 4102769"/>
                  <a:gd name="connsiteX71" fmla="*/ 3140242 w 3790787"/>
                  <a:gd name="connsiteY71" fmla="*/ 409074 h 4102769"/>
                  <a:gd name="connsiteX72" fmla="*/ 3104147 w 3790787"/>
                  <a:gd name="connsiteY72" fmla="*/ 360948 h 4102769"/>
                  <a:gd name="connsiteX73" fmla="*/ 3080084 w 3790787"/>
                  <a:gd name="connsiteY73" fmla="*/ 288758 h 4102769"/>
                  <a:gd name="connsiteX74" fmla="*/ 3068052 w 3790787"/>
                  <a:gd name="connsiteY74" fmla="*/ 252664 h 4102769"/>
                  <a:gd name="connsiteX75" fmla="*/ 3031958 w 3790787"/>
                  <a:gd name="connsiteY75" fmla="*/ 240632 h 4102769"/>
                  <a:gd name="connsiteX76" fmla="*/ 2995863 w 3790787"/>
                  <a:gd name="connsiteY76" fmla="*/ 132348 h 4102769"/>
                  <a:gd name="connsiteX77" fmla="*/ 2983831 w 3790787"/>
                  <a:gd name="connsiteY77" fmla="*/ 96253 h 4102769"/>
                  <a:gd name="connsiteX78" fmla="*/ 2971800 w 3790787"/>
                  <a:gd name="connsiteY78" fmla="*/ 0 h 41027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</a:cxnLst>
                <a:rect l="l" t="t" r="r" b="b"/>
                <a:pathLst>
                  <a:path w="3790787" h="4102769">
                    <a:moveTo>
                      <a:pt x="0" y="4102769"/>
                    </a:moveTo>
                    <a:cubicBezTo>
                      <a:pt x="12031" y="4082716"/>
                      <a:pt x="26596" y="4063981"/>
                      <a:pt x="36094" y="4042611"/>
                    </a:cubicBezTo>
                    <a:cubicBezTo>
                      <a:pt x="38256" y="4037746"/>
                      <a:pt x="52826" y="3967555"/>
                      <a:pt x="60158" y="3958390"/>
                    </a:cubicBezTo>
                    <a:cubicBezTo>
                      <a:pt x="69191" y="3947099"/>
                      <a:pt x="85273" y="3943737"/>
                      <a:pt x="96252" y="3934327"/>
                    </a:cubicBezTo>
                    <a:cubicBezTo>
                      <a:pt x="113477" y="3919562"/>
                      <a:pt x="144379" y="3886200"/>
                      <a:pt x="144379" y="3886200"/>
                    </a:cubicBezTo>
                    <a:cubicBezTo>
                      <a:pt x="148389" y="3874169"/>
                      <a:pt x="148624" y="3860117"/>
                      <a:pt x="156410" y="3850106"/>
                    </a:cubicBezTo>
                    <a:cubicBezTo>
                      <a:pt x="177303" y="3823244"/>
                      <a:pt x="228600" y="3777916"/>
                      <a:pt x="228600" y="3777916"/>
                    </a:cubicBezTo>
                    <a:cubicBezTo>
                      <a:pt x="253638" y="3677759"/>
                      <a:pt x="223151" y="3776781"/>
                      <a:pt x="264694" y="3693695"/>
                    </a:cubicBezTo>
                    <a:cubicBezTo>
                      <a:pt x="270366" y="3682351"/>
                      <a:pt x="271730" y="3669257"/>
                      <a:pt x="276726" y="3657600"/>
                    </a:cubicBezTo>
                    <a:cubicBezTo>
                      <a:pt x="340000" y="3509963"/>
                      <a:pt x="264441" y="3694199"/>
                      <a:pt x="324852" y="3573379"/>
                    </a:cubicBezTo>
                    <a:cubicBezTo>
                      <a:pt x="330524" y="3562036"/>
                      <a:pt x="330359" y="3548160"/>
                      <a:pt x="336884" y="3537285"/>
                    </a:cubicBezTo>
                    <a:cubicBezTo>
                      <a:pt x="342720" y="3527558"/>
                      <a:pt x="353861" y="3522079"/>
                      <a:pt x="360947" y="3513221"/>
                    </a:cubicBezTo>
                    <a:cubicBezTo>
                      <a:pt x="406779" y="3455930"/>
                      <a:pt x="359230" y="3494313"/>
                      <a:pt x="421105" y="3453064"/>
                    </a:cubicBezTo>
                    <a:cubicBezTo>
                      <a:pt x="425116" y="3433011"/>
                      <a:pt x="425081" y="3411702"/>
                      <a:pt x="433137" y="3392906"/>
                    </a:cubicBezTo>
                    <a:cubicBezTo>
                      <a:pt x="437605" y="3382480"/>
                      <a:pt x="452127" y="3378988"/>
                      <a:pt x="457200" y="3368842"/>
                    </a:cubicBezTo>
                    <a:cubicBezTo>
                      <a:pt x="507312" y="3268618"/>
                      <a:pt x="447915" y="3318885"/>
                      <a:pt x="517358" y="3272590"/>
                    </a:cubicBezTo>
                    <a:cubicBezTo>
                      <a:pt x="645679" y="3080106"/>
                      <a:pt x="477269" y="3312672"/>
                      <a:pt x="637673" y="3152274"/>
                    </a:cubicBezTo>
                    <a:cubicBezTo>
                      <a:pt x="645694" y="3144253"/>
                      <a:pt x="650872" y="3131471"/>
                      <a:pt x="661737" y="3128211"/>
                    </a:cubicBezTo>
                    <a:cubicBezTo>
                      <a:pt x="692707" y="3118920"/>
                      <a:pt x="725905" y="3120190"/>
                      <a:pt x="757989" y="3116179"/>
                    </a:cubicBezTo>
                    <a:cubicBezTo>
                      <a:pt x="863482" y="3081017"/>
                      <a:pt x="756623" y="3113159"/>
                      <a:pt x="998621" y="3092116"/>
                    </a:cubicBezTo>
                    <a:cubicBezTo>
                      <a:pt x="1022924" y="3090003"/>
                      <a:pt x="1046747" y="3084095"/>
                      <a:pt x="1070810" y="3080085"/>
                    </a:cubicBezTo>
                    <a:cubicBezTo>
                      <a:pt x="1082842" y="3076074"/>
                      <a:pt x="1094525" y="3070804"/>
                      <a:pt x="1106905" y="3068053"/>
                    </a:cubicBezTo>
                    <a:cubicBezTo>
                      <a:pt x="1130719" y="3062761"/>
                      <a:pt x="1156252" y="3064587"/>
                      <a:pt x="1179094" y="3056021"/>
                    </a:cubicBezTo>
                    <a:cubicBezTo>
                      <a:pt x="1189715" y="3052038"/>
                      <a:pt x="1193012" y="3037031"/>
                      <a:pt x="1203158" y="3031958"/>
                    </a:cubicBezTo>
                    <a:cubicBezTo>
                      <a:pt x="1225845" y="3020615"/>
                      <a:pt x="1254242" y="3021965"/>
                      <a:pt x="1275347" y="3007895"/>
                    </a:cubicBezTo>
                    <a:cubicBezTo>
                      <a:pt x="1378795" y="2938931"/>
                      <a:pt x="1247907" y="3021616"/>
                      <a:pt x="1347537" y="2971800"/>
                    </a:cubicBezTo>
                    <a:cubicBezTo>
                      <a:pt x="1360470" y="2965333"/>
                      <a:pt x="1370698" y="2954204"/>
                      <a:pt x="1383631" y="2947737"/>
                    </a:cubicBezTo>
                    <a:cubicBezTo>
                      <a:pt x="1394975" y="2942065"/>
                      <a:pt x="1408069" y="2940702"/>
                      <a:pt x="1419726" y="2935706"/>
                    </a:cubicBezTo>
                    <a:cubicBezTo>
                      <a:pt x="1452952" y="2921466"/>
                      <a:pt x="1518664" y="2884894"/>
                      <a:pt x="1540042" y="2863516"/>
                    </a:cubicBezTo>
                    <a:cubicBezTo>
                      <a:pt x="1564105" y="2839453"/>
                      <a:pt x="1593355" y="2819642"/>
                      <a:pt x="1612231" y="2791327"/>
                    </a:cubicBezTo>
                    <a:cubicBezTo>
                      <a:pt x="1644315" y="2743200"/>
                      <a:pt x="1624262" y="2763253"/>
                      <a:pt x="1672389" y="2731169"/>
                    </a:cubicBezTo>
                    <a:cubicBezTo>
                      <a:pt x="1680410" y="2719137"/>
                      <a:pt x="1689985" y="2708008"/>
                      <a:pt x="1696452" y="2695074"/>
                    </a:cubicBezTo>
                    <a:cubicBezTo>
                      <a:pt x="1710982" y="2666013"/>
                      <a:pt x="1703814" y="2645871"/>
                      <a:pt x="1732547" y="2622885"/>
                    </a:cubicBezTo>
                    <a:cubicBezTo>
                      <a:pt x="1742450" y="2614962"/>
                      <a:pt x="1756610" y="2614864"/>
                      <a:pt x="1768642" y="2610853"/>
                    </a:cubicBezTo>
                    <a:cubicBezTo>
                      <a:pt x="1780674" y="2598821"/>
                      <a:pt x="1796474" y="2589632"/>
                      <a:pt x="1804737" y="2574758"/>
                    </a:cubicBezTo>
                    <a:cubicBezTo>
                      <a:pt x="1863693" y="2468637"/>
                      <a:pt x="1790410" y="2528163"/>
                      <a:pt x="1864894" y="2478506"/>
                    </a:cubicBezTo>
                    <a:cubicBezTo>
                      <a:pt x="1872915" y="2466474"/>
                      <a:pt x="1882491" y="2455345"/>
                      <a:pt x="1888958" y="2442411"/>
                    </a:cubicBezTo>
                    <a:cubicBezTo>
                      <a:pt x="1905909" y="2408509"/>
                      <a:pt x="1903588" y="2349304"/>
                      <a:pt x="1949116" y="2334127"/>
                    </a:cubicBezTo>
                    <a:cubicBezTo>
                      <a:pt x="1961147" y="2330116"/>
                      <a:pt x="1972906" y="2325171"/>
                      <a:pt x="1985210" y="2322095"/>
                    </a:cubicBezTo>
                    <a:cubicBezTo>
                      <a:pt x="2005049" y="2317135"/>
                      <a:pt x="2025405" y="2314500"/>
                      <a:pt x="2045368" y="2310064"/>
                    </a:cubicBezTo>
                    <a:cubicBezTo>
                      <a:pt x="2061510" y="2306477"/>
                      <a:pt x="2077452" y="2302043"/>
                      <a:pt x="2093494" y="2298032"/>
                    </a:cubicBezTo>
                    <a:cubicBezTo>
                      <a:pt x="2101515" y="2286000"/>
                      <a:pt x="2107333" y="2272162"/>
                      <a:pt x="2117558" y="2261937"/>
                    </a:cubicBezTo>
                    <a:cubicBezTo>
                      <a:pt x="2149408" y="2230087"/>
                      <a:pt x="2169539" y="2235680"/>
                      <a:pt x="2213810" y="2225842"/>
                    </a:cubicBezTo>
                    <a:cubicBezTo>
                      <a:pt x="2366745" y="2191857"/>
                      <a:pt x="2140644" y="2238071"/>
                      <a:pt x="2322094" y="2201779"/>
                    </a:cubicBezTo>
                    <a:lnTo>
                      <a:pt x="2947737" y="2213811"/>
                    </a:lnTo>
                    <a:cubicBezTo>
                      <a:pt x="2968174" y="2214528"/>
                      <a:pt x="2987682" y="2222733"/>
                      <a:pt x="3007894" y="2225842"/>
                    </a:cubicBezTo>
                    <a:cubicBezTo>
                      <a:pt x="3039852" y="2230759"/>
                      <a:pt x="3072063" y="2233863"/>
                      <a:pt x="3104147" y="2237874"/>
                    </a:cubicBezTo>
                    <a:cubicBezTo>
                      <a:pt x="3116179" y="2241885"/>
                      <a:pt x="3127559" y="2249906"/>
                      <a:pt x="3140242" y="2249906"/>
                    </a:cubicBezTo>
                    <a:cubicBezTo>
                      <a:pt x="3248600" y="2249906"/>
                      <a:pt x="3356976" y="2245082"/>
                      <a:pt x="3465094" y="2237874"/>
                    </a:cubicBezTo>
                    <a:cubicBezTo>
                      <a:pt x="3488686" y="2236301"/>
                      <a:pt x="3520533" y="2215738"/>
                      <a:pt x="3537284" y="2201779"/>
                    </a:cubicBezTo>
                    <a:cubicBezTo>
                      <a:pt x="3550355" y="2190886"/>
                      <a:pt x="3560308" y="2176578"/>
                      <a:pt x="3573379" y="2165685"/>
                    </a:cubicBezTo>
                    <a:cubicBezTo>
                      <a:pt x="3584488" y="2156428"/>
                      <a:pt x="3598182" y="2150654"/>
                      <a:pt x="3609473" y="2141621"/>
                    </a:cubicBezTo>
                    <a:cubicBezTo>
                      <a:pt x="3641754" y="2115796"/>
                      <a:pt x="3629804" y="2116210"/>
                      <a:pt x="3657600" y="2081464"/>
                    </a:cubicBezTo>
                    <a:cubicBezTo>
                      <a:pt x="3682597" y="2050217"/>
                      <a:pt x="3687213" y="2062961"/>
                      <a:pt x="3705726" y="2021306"/>
                    </a:cubicBezTo>
                    <a:cubicBezTo>
                      <a:pt x="3742911" y="1937639"/>
                      <a:pt x="3718491" y="1970979"/>
                      <a:pt x="3741821" y="1900990"/>
                    </a:cubicBezTo>
                    <a:cubicBezTo>
                      <a:pt x="3748651" y="1880501"/>
                      <a:pt x="3757863" y="1860885"/>
                      <a:pt x="3765884" y="1840832"/>
                    </a:cubicBezTo>
                    <a:cubicBezTo>
                      <a:pt x="3809153" y="1537961"/>
                      <a:pt x="3787268" y="1722988"/>
                      <a:pt x="3765884" y="1070811"/>
                    </a:cubicBezTo>
                    <a:cubicBezTo>
                      <a:pt x="3764544" y="1029956"/>
                      <a:pt x="3750607" y="1017817"/>
                      <a:pt x="3729789" y="986590"/>
                    </a:cubicBezTo>
                    <a:cubicBezTo>
                      <a:pt x="3697984" y="891171"/>
                      <a:pt x="3746036" y="1017398"/>
                      <a:pt x="3681663" y="914400"/>
                    </a:cubicBezTo>
                    <a:cubicBezTo>
                      <a:pt x="3670216" y="896085"/>
                      <a:pt x="3664430" y="874731"/>
                      <a:pt x="3657600" y="854242"/>
                    </a:cubicBezTo>
                    <a:cubicBezTo>
                      <a:pt x="3652371" y="838555"/>
                      <a:pt x="3653772" y="820473"/>
                      <a:pt x="3645568" y="806116"/>
                    </a:cubicBezTo>
                    <a:cubicBezTo>
                      <a:pt x="3637126" y="791343"/>
                      <a:pt x="3623631" y="779459"/>
                      <a:pt x="3609473" y="770021"/>
                    </a:cubicBezTo>
                    <a:cubicBezTo>
                      <a:pt x="3598921" y="762986"/>
                      <a:pt x="3585410" y="762000"/>
                      <a:pt x="3573379" y="757990"/>
                    </a:cubicBezTo>
                    <a:cubicBezTo>
                      <a:pt x="3499316" y="646894"/>
                      <a:pt x="3593829" y="783552"/>
                      <a:pt x="3525252" y="697832"/>
                    </a:cubicBezTo>
                    <a:cubicBezTo>
                      <a:pt x="3516219" y="686541"/>
                      <a:pt x="3512071" y="671259"/>
                      <a:pt x="3501189" y="661737"/>
                    </a:cubicBezTo>
                    <a:cubicBezTo>
                      <a:pt x="3479424" y="642693"/>
                      <a:pt x="3453063" y="629653"/>
                      <a:pt x="3429000" y="613611"/>
                    </a:cubicBezTo>
                    <a:cubicBezTo>
                      <a:pt x="3382353" y="582513"/>
                      <a:pt x="3406622" y="594121"/>
                      <a:pt x="3356810" y="577516"/>
                    </a:cubicBezTo>
                    <a:cubicBezTo>
                      <a:pt x="3330201" y="550906"/>
                      <a:pt x="3318124" y="534109"/>
                      <a:pt x="3284621" y="517358"/>
                    </a:cubicBezTo>
                    <a:cubicBezTo>
                      <a:pt x="3273277" y="511686"/>
                      <a:pt x="3260558" y="509337"/>
                      <a:pt x="3248526" y="505327"/>
                    </a:cubicBezTo>
                    <a:cubicBezTo>
                      <a:pt x="3236494" y="493295"/>
                      <a:pt x="3223324" y="482304"/>
                      <a:pt x="3212431" y="469232"/>
                    </a:cubicBezTo>
                    <a:cubicBezTo>
                      <a:pt x="3203174" y="458123"/>
                      <a:pt x="3199477" y="442394"/>
                      <a:pt x="3188368" y="433137"/>
                    </a:cubicBezTo>
                    <a:cubicBezTo>
                      <a:pt x="3174590" y="421655"/>
                      <a:pt x="3156284" y="417095"/>
                      <a:pt x="3140242" y="409074"/>
                    </a:cubicBezTo>
                    <a:cubicBezTo>
                      <a:pt x="3128210" y="393032"/>
                      <a:pt x="3113115" y="378884"/>
                      <a:pt x="3104147" y="360948"/>
                    </a:cubicBezTo>
                    <a:cubicBezTo>
                      <a:pt x="3092803" y="338261"/>
                      <a:pt x="3088105" y="312821"/>
                      <a:pt x="3080084" y="288758"/>
                    </a:cubicBezTo>
                    <a:cubicBezTo>
                      <a:pt x="3076073" y="276727"/>
                      <a:pt x="3080083" y="256675"/>
                      <a:pt x="3068052" y="252664"/>
                    </a:cubicBezTo>
                    <a:lnTo>
                      <a:pt x="3031958" y="240632"/>
                    </a:lnTo>
                    <a:lnTo>
                      <a:pt x="2995863" y="132348"/>
                    </a:lnTo>
                    <a:lnTo>
                      <a:pt x="2983831" y="96253"/>
                    </a:lnTo>
                    <a:lnTo>
                      <a:pt x="2971800" y="0"/>
                    </a:lnTo>
                  </a:path>
                </a:pathLst>
              </a:custGeom>
              <a:ln w="76200"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370BC074-B10B-41B6-AA1D-EE24A99D810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730570" y="1717670"/>
                <a:ext cx="291626" cy="543250"/>
              </a:xfrm>
              <a:prstGeom prst="straightConnector1">
                <a:avLst/>
              </a:prstGeom>
              <a:ln w="76200">
                <a:solidFill>
                  <a:srgbClr val="FFFF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0BC61D89-E152-43F9-A2C9-46F7A146DA4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565457" y="1511166"/>
              <a:ext cx="902914" cy="187084"/>
            </a:xfrm>
            <a:prstGeom prst="straightConnector1">
              <a:avLst/>
            </a:prstGeom>
            <a:ln w="76200">
              <a:solidFill>
                <a:schemeClr val="bg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5AF3BAB8-FA9E-4D1B-8E82-C310505BEFB2}"/>
                </a:ext>
              </a:extLst>
            </p:cNvPr>
            <p:cNvCxnSpPr>
              <a:cxnSpLocks/>
            </p:cNvCxnSpPr>
            <p:nvPr/>
          </p:nvCxnSpPr>
          <p:spPr>
            <a:xfrm>
              <a:off x="11218369" y="2186873"/>
              <a:ext cx="888989" cy="200734"/>
            </a:xfrm>
            <a:prstGeom prst="straightConnector1">
              <a:avLst/>
            </a:prstGeom>
            <a:ln w="76200">
              <a:solidFill>
                <a:schemeClr val="bg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921373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D57851-58A6-487E-8655-497197DC5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 of 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6878C6-7CB5-4EF9-9959-D4E37941BD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9185" y="1604244"/>
            <a:ext cx="10211602" cy="45848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DEM data resolution </a:t>
            </a:r>
          </a:p>
          <a:p>
            <a:pPr lvl="1"/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Limits the detection of smaller, subtler scarps</a:t>
            </a:r>
          </a:p>
          <a:p>
            <a:pPr lvl="1"/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Limits the accuracy of D:L profiles</a:t>
            </a:r>
          </a:p>
          <a:p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Unsupervised Algorithms</a:t>
            </a:r>
          </a:p>
          <a:p>
            <a:pPr lvl="1"/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Internal computational thresholds limit mapping and classification capabilities</a:t>
            </a:r>
          </a:p>
          <a:p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Geometric Analysis</a:t>
            </a:r>
          </a:p>
          <a:p>
            <a:pPr lvl="1"/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Convex hull is an inexact measurement of shape morphology</a:t>
            </a:r>
          </a:p>
          <a:p>
            <a:pPr lvl="1"/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To get more accurate measurements of scarp width, a more complex geometric algorithm is required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BFF8A8-1981-4B81-B607-8F4D330E05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7431" y="5438274"/>
            <a:ext cx="4986016" cy="8909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3E4C6A3-CE80-4264-B926-D9CDB18937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6720" y="1038691"/>
            <a:ext cx="3117912" cy="2089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9496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331A6-1971-41A4-9528-B2ADB17DD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5120" y="155007"/>
            <a:ext cx="10221227" cy="857283"/>
          </a:xfrm>
        </p:spPr>
        <p:txBody>
          <a:bodyPr/>
          <a:lstStyle/>
          <a:p>
            <a:r>
              <a:rPr lang="en-US" dirty="0"/>
              <a:t>Further Research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E4BA53-A3DE-4ACF-A4EE-44B3F02E19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2932" y="674587"/>
            <a:ext cx="10019097" cy="5508826"/>
          </a:xfrm>
        </p:spPr>
        <p:txBody>
          <a:bodyPr>
            <a:normAutofit fontScale="85000" lnSpcReduction="20000"/>
          </a:bodyPr>
          <a:lstStyle/>
          <a:p>
            <a:endParaRPr lang="en-US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r>
              <a:rPr lang="en-US" dirty="0"/>
              <a:t>How much resurfacing have these faults seen?</a:t>
            </a:r>
          </a:p>
          <a:p>
            <a:r>
              <a:rPr lang="en-US" dirty="0"/>
              <a:t>How does resurfacing constrain fault and fold growth quantitatively? </a:t>
            </a:r>
          </a:p>
          <a:p>
            <a:r>
              <a:rPr lang="en-US" dirty="0"/>
              <a:t>How does scarp width relate to subsurface deformation quantitatively?</a:t>
            </a:r>
          </a:p>
          <a:p>
            <a:pPr marL="0" indent="0">
              <a:buNone/>
            </a:pPr>
            <a:endParaRPr lang="en-US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Further quantitative analysis of D:L profiles</a:t>
            </a:r>
          </a:p>
          <a:p>
            <a:pPr lvl="1"/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Combine profiles of linking scarps</a:t>
            </a:r>
          </a:p>
          <a:p>
            <a:pPr lvl="1"/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Visualize the “size” of the fault had it not been buried</a:t>
            </a:r>
          </a:p>
          <a:p>
            <a:pPr lvl="1"/>
            <a:endParaRPr lang="en-US" dirty="0"/>
          </a:p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Combine automated measurements with discrete element models of extensional structures</a:t>
            </a:r>
          </a:p>
          <a:p>
            <a:pPr lvl="1"/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Explore the relationship between scarp width, cover thickness, and </a:t>
            </a:r>
            <a:r>
              <a:rPr lang="en-US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trishear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envelope</a:t>
            </a:r>
          </a:p>
          <a:p>
            <a:pPr lvl="1"/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Observe scaling relationships at different stages of model fault evolution</a:t>
            </a:r>
          </a:p>
          <a:p>
            <a:pPr lvl="1"/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Use more complex shape analysis algorithms to more accurately measure scarp widths and relate this to D:L profiles and </a:t>
            </a:r>
            <a:r>
              <a:rPr lang="en-US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trishear</a:t>
            </a:r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models</a:t>
            </a:r>
          </a:p>
        </p:txBody>
      </p:sp>
    </p:spTree>
    <p:extLst>
      <p:ext uri="{BB962C8B-B14F-4D97-AF65-F5344CB8AC3E}">
        <p14:creationId xmlns:p14="http://schemas.microsoft.com/office/powerpoint/2010/main" val="8773433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66D99-7219-411C-BACD-FBF798DC16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4004" y="0"/>
            <a:ext cx="10362398" cy="1036170"/>
          </a:xfrm>
        </p:spPr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D9182C-B767-42DA-8700-8B1FEB1E71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9133" y="1241658"/>
            <a:ext cx="10895797" cy="4100363"/>
          </a:xfrm>
        </p:spPr>
        <p:txBody>
          <a:bodyPr>
            <a:normAutofit fontScale="25000" lnSpcReduction="20000"/>
          </a:bodyPr>
          <a:lstStyle/>
          <a:p>
            <a:r>
              <a:rPr lang="en-US" sz="4800" dirty="0"/>
              <a:t>Basharat, M. et al. (2016). “Landslide susceptibility mapping using GIS and weighted 	overlay method: a case study from NW Himalayas, Pakistan.” </a:t>
            </a:r>
            <a:r>
              <a:rPr lang="en-US" sz="4800" i="1" dirty="0"/>
              <a:t>Arab J 	</a:t>
            </a:r>
            <a:r>
              <a:rPr lang="en-US" sz="4800" i="1" dirty="0" err="1"/>
              <a:t>Geosci</a:t>
            </a:r>
            <a:r>
              <a:rPr lang="en-US" sz="4800" dirty="0"/>
              <a:t> </a:t>
            </a:r>
            <a:r>
              <a:rPr lang="en-US" sz="4800" b="1" dirty="0"/>
              <a:t>9, </a:t>
            </a:r>
            <a:r>
              <a:rPr lang="en-US" sz="4800" dirty="0"/>
              <a:t>292 (2016). </a:t>
            </a:r>
            <a:r>
              <a:rPr lang="en-US" sz="4800" dirty="0" err="1"/>
              <a:t>doi</a:t>
            </a:r>
            <a:r>
              <a:rPr lang="en-US" sz="4800" dirty="0"/>
              <a:t>: </a:t>
            </a:r>
            <a:r>
              <a:rPr lang="en-US" sz="4800" u="sng" dirty="0">
                <a:hlinkClick r:id="rId2"/>
              </a:rPr>
              <a:t>https://doi.org/10.1007/s12517-016-2308-y</a:t>
            </a:r>
            <a:endParaRPr lang="en-US" sz="4800" dirty="0"/>
          </a:p>
          <a:p>
            <a:r>
              <a:rPr lang="en-US" sz="4800" dirty="0" err="1"/>
              <a:t>Bubeck</a:t>
            </a:r>
            <a:r>
              <a:rPr lang="en-US" sz="4800" dirty="0"/>
              <a:t> et al. (2018)</a:t>
            </a:r>
            <a:r>
              <a:rPr lang="en-US" sz="4800" u="sng" dirty="0"/>
              <a:t>. “</a:t>
            </a:r>
            <a:r>
              <a:rPr lang="en-US" sz="4800" dirty="0"/>
              <a:t>Normal fault growth in layered basaltic rocks: The role of strain 	rate in fault evolution.” </a:t>
            </a:r>
            <a:r>
              <a:rPr lang="en-US" sz="4800" i="1" dirty="0"/>
              <a:t>Journal of Structural Geology</a:t>
            </a:r>
            <a:r>
              <a:rPr lang="en-US" sz="4800" dirty="0"/>
              <a:t>  vol. 115, pp. 103–120, </a:t>
            </a:r>
            <a:r>
              <a:rPr lang="en-US" sz="4800" dirty="0" err="1"/>
              <a:t>doi</a:t>
            </a:r>
            <a:r>
              <a:rPr lang="en-US" sz="4800" dirty="0"/>
              <a:t>: 	https://doi.org/10.1016/j.jsg.2018.07.017 </a:t>
            </a:r>
          </a:p>
          <a:p>
            <a:r>
              <a:rPr lang="en-US" sz="4800" dirty="0"/>
              <a:t>Chen, </a:t>
            </a:r>
            <a:r>
              <a:rPr lang="en-US" sz="4800" dirty="0" err="1"/>
              <a:t>Zhiang</a:t>
            </a:r>
            <a:r>
              <a:rPr lang="en-US" sz="4800" dirty="0"/>
              <a:t> et al. (2020). “Geomorphological Analysis Using Unpiloted Aircraft 	Systems, Structure from Motion, and Deep Learning.” </a:t>
            </a:r>
            <a:r>
              <a:rPr lang="en-US" sz="4800" i="1" dirty="0"/>
              <a:t>2020 IEEE/RSJ 	International Conference on Intelligent Robots and Systems (IROS)</a:t>
            </a:r>
            <a:r>
              <a:rPr lang="en-US" sz="4800" dirty="0"/>
              <a:t>, Las Vegas, 	NV, USA, 2020, pp. 1276-1283, </a:t>
            </a:r>
            <a:r>
              <a:rPr lang="en-US" sz="4800" dirty="0" err="1"/>
              <a:t>doi</a:t>
            </a:r>
            <a:r>
              <a:rPr lang="en-US" sz="4800" dirty="0"/>
              <a:t>: 10.1109/IROS45743.2020.9341354.</a:t>
            </a:r>
          </a:p>
          <a:p>
            <a:r>
              <a:rPr lang="en-US" sz="4800" dirty="0"/>
              <a:t>Clifton, A.E., </a:t>
            </a:r>
            <a:r>
              <a:rPr lang="en-US" sz="4800" dirty="0" err="1"/>
              <a:t>Kattenhorn</a:t>
            </a:r>
            <a:r>
              <a:rPr lang="en-US" sz="4800" dirty="0"/>
              <a:t>, S.A. (2006). “Structural architecture of a highly oblique divergent plate boundary segment.” </a:t>
            </a:r>
            <a:r>
              <a:rPr lang="en-US" sz="4800" i="1" dirty="0"/>
              <a:t>Tectonophysics</a:t>
            </a:r>
            <a:r>
              <a:rPr lang="en-US" sz="4800" dirty="0"/>
              <a:t>, vol. 419, pp. 27–40. doi:10.1016/j.tecto.2006.03.016</a:t>
            </a:r>
          </a:p>
          <a:p>
            <a:r>
              <a:rPr lang="en-US" sz="4800" dirty="0"/>
              <a:t>Hardy, Stuart. (2013). “Propagation of blind normal faults to the surface in basaltic sequences: Insights from 2D discrete element modelling.” </a:t>
            </a:r>
            <a:r>
              <a:rPr lang="en-US" sz="4800" i="1" dirty="0"/>
              <a:t>Marine and Petroleum Geology vol. 48, pp. 149-159.</a:t>
            </a:r>
            <a:r>
              <a:rPr lang="en-US" sz="4800" dirty="0"/>
              <a:t> Doi: http://dx.doi.org/10.1016/j.marpetgeo.2013.08.012</a:t>
            </a:r>
          </a:p>
          <a:p>
            <a:r>
              <a:rPr lang="en-US" sz="4800" dirty="0"/>
              <a:t>Ito, G. et al. (2003). “Observational and Theoretical Studies of the Dynamics of Mantle Plume-Mid-Ocean Ridge Interaction.” </a:t>
            </a:r>
            <a:r>
              <a:rPr lang="en-US" sz="4800" i="1" dirty="0"/>
              <a:t>Rev. </a:t>
            </a:r>
            <a:r>
              <a:rPr lang="en-US" sz="4800" i="1" dirty="0" err="1"/>
              <a:t>Geophys</a:t>
            </a:r>
            <a:r>
              <a:rPr lang="en-US" sz="4800" i="1" dirty="0"/>
              <a:t>.,</a:t>
            </a:r>
            <a:r>
              <a:rPr lang="en-US" sz="4800" dirty="0"/>
              <a:t> 41(4), 1017, doi:10.1029/2002RG000117.</a:t>
            </a:r>
          </a:p>
          <a:p>
            <a:r>
              <a:rPr lang="en-US" sz="4800" dirty="0" err="1"/>
              <a:t>Juliani</a:t>
            </a:r>
            <a:r>
              <a:rPr lang="en-US" sz="4800" dirty="0"/>
              <a:t>, Cyril. (2019). “Automated Discrimination of Fault Scarps along an Arctic Mid-Ocean Ridge Using Neural Networks.” </a:t>
            </a:r>
            <a:r>
              <a:rPr lang="en-US" sz="4800" i="1" dirty="0"/>
              <a:t>Computers &amp; Geosciences</a:t>
            </a:r>
            <a:r>
              <a:rPr lang="en-US" sz="4800" dirty="0"/>
              <a:t>, vol. 124, pp. 27–36., doi:10.1016/j.cageo.2018.12.010.</a:t>
            </a:r>
          </a:p>
          <a:p>
            <a:r>
              <a:rPr lang="en-US" sz="4800" dirty="0" err="1"/>
              <a:t>Manighetti</a:t>
            </a:r>
            <a:r>
              <a:rPr lang="en-US" sz="4800" dirty="0"/>
              <a:t>, I. et al. (2001). “Slip accumulation and lateral propagation of active normal faults in Afar.” </a:t>
            </a:r>
            <a:r>
              <a:rPr lang="en-US" sz="4800" i="1" dirty="0"/>
              <a:t>Journal of Geophysical Research, </a:t>
            </a:r>
            <a:r>
              <a:rPr lang="en-US" sz="4800" dirty="0"/>
              <a:t>vol. 106, no. B7, Pages 13, 667-13,696, July 10, 2001. </a:t>
            </a:r>
          </a:p>
          <a:p>
            <a:r>
              <a:rPr lang="en-US" sz="4800" dirty="0" err="1"/>
              <a:t>Mittelstaedt</a:t>
            </a:r>
            <a:r>
              <a:rPr lang="en-US" sz="4800" dirty="0"/>
              <a:t>, Eric et al. (2011). “Repeat ridge jumps associated with plume-ridge interaction, melt transport, and ridge migration.” </a:t>
            </a:r>
            <a:r>
              <a:rPr lang="en-US" sz="4800" i="1" dirty="0"/>
              <a:t>Journal of Geophysical Research,</a:t>
            </a:r>
            <a:r>
              <a:rPr lang="en-US" sz="4800" dirty="0"/>
              <a:t> vol. 116, B01102 , doi:10.1029/2010JB007504.</a:t>
            </a:r>
          </a:p>
          <a:p>
            <a:r>
              <a:rPr lang="en-US" sz="4800" dirty="0"/>
              <a:t>Nyberg, Bjorn, et al. (2015). “Geometric attribute and shape characterization of modern depositional elements: A quantitative GIS method for empirical analysis.” </a:t>
            </a:r>
            <a:r>
              <a:rPr lang="en-US" sz="4800" i="1" dirty="0"/>
              <a:t>Computers &amp; Geosciences,</a:t>
            </a:r>
            <a:r>
              <a:rPr lang="en-US" sz="4800" dirty="0"/>
              <a:t> vol. 82, pp. 191-204, </a:t>
            </a:r>
            <a:r>
              <a:rPr lang="en-US" sz="4800" dirty="0" err="1"/>
              <a:t>doi</a:t>
            </a:r>
            <a:r>
              <a:rPr lang="en-US" sz="4800" dirty="0"/>
              <a:t>: http://dx.doi.org/10.1016/j.cageo.2015.06.003</a:t>
            </a:r>
          </a:p>
          <a:p>
            <a:r>
              <a:rPr lang="en-US" sz="4800" i="1" dirty="0"/>
              <a:t>Porter, Claire et al. (2018). “</a:t>
            </a:r>
            <a:r>
              <a:rPr lang="en-US" sz="4800" i="1" dirty="0" err="1"/>
              <a:t>ArcticDEM</a:t>
            </a:r>
            <a:r>
              <a:rPr lang="en-US" sz="4800" i="1" dirty="0"/>
              <a:t>”, </a:t>
            </a:r>
            <a:r>
              <a:rPr lang="en-US" sz="4800" u="sng" dirty="0">
                <a:hlinkClick r:id="rId3"/>
              </a:rPr>
              <a:t>https://doi.org/10.7910/DVN/OHHUKH</a:t>
            </a:r>
            <a:r>
              <a:rPr lang="en-US" sz="4800" i="1" dirty="0"/>
              <a:t> </a:t>
            </a:r>
            <a:endParaRPr lang="en-US" sz="4800" dirty="0"/>
          </a:p>
          <a:p>
            <a:r>
              <a:rPr lang="en-US" sz="4800" dirty="0" err="1"/>
              <a:t>Pawłuszek</a:t>
            </a:r>
            <a:r>
              <a:rPr lang="en-US" sz="4800" dirty="0"/>
              <a:t>, K et al. (2019). Multi-Aspect Analysis of 	Object-Oriented Landslide 	Detection Based on an Extended Set of LiDAR-Derived Terrain Features. </a:t>
            </a:r>
            <a:r>
              <a:rPr lang="en-US" sz="4800" i="1" dirty="0"/>
              <a:t>ISPRS 	Int. J. Geo-Inf.</a:t>
            </a:r>
            <a:r>
              <a:rPr lang="en-US" sz="4800" dirty="0"/>
              <a:t> 2019, </a:t>
            </a:r>
            <a:r>
              <a:rPr lang="en-US" sz="4800" i="1" dirty="0"/>
              <a:t>8</a:t>
            </a:r>
            <a:r>
              <a:rPr lang="en-US" sz="4800" dirty="0"/>
              <a:t>, 321.</a:t>
            </a:r>
          </a:p>
        </p:txBody>
      </p:sp>
    </p:spTree>
    <p:extLst>
      <p:ext uri="{BB962C8B-B14F-4D97-AF65-F5344CB8AC3E}">
        <p14:creationId xmlns:p14="http://schemas.microsoft.com/office/powerpoint/2010/main" val="18744846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CB940D-A5A6-421F-9073-BBC8533E33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51857"/>
            <a:ext cx="10515600" cy="4351338"/>
          </a:xfrm>
        </p:spPr>
        <p:txBody>
          <a:bodyPr>
            <a:normAutofit fontScale="47500" lnSpcReduction="20000"/>
          </a:bodyPr>
          <a:lstStyle/>
          <a:p>
            <a:r>
              <a:rPr lang="en-US" dirty="0"/>
              <a:t>Rau, J.Y. et al. (2017). “Bridge Crack Detection using Multi-Rotary UAV and Object-	Base Image 	Analysis.” </a:t>
            </a:r>
            <a:r>
              <a:rPr lang="en-US" i="1" dirty="0"/>
              <a:t>The International Archives of the Photogrammetry, 	Remote Sensing and Spatial Information Sciences</a:t>
            </a:r>
            <a:r>
              <a:rPr lang="en-US" dirty="0"/>
              <a:t>, Volume XLII-2/W6.</a:t>
            </a:r>
          </a:p>
          <a:p>
            <a:r>
              <a:rPr lang="en-US" dirty="0" err="1"/>
              <a:t>Sare</a:t>
            </a:r>
            <a:r>
              <a:rPr lang="en-US" dirty="0"/>
              <a:t>, Robert, et al. (2019). “Regional‐Scale Detection of Fault Scarps and Other Tectonic Landforms: Examples From Northern California.” </a:t>
            </a:r>
            <a:r>
              <a:rPr lang="en-US" i="1" dirty="0"/>
              <a:t>Journal of Geophysical Research: Solid Earth</a:t>
            </a:r>
            <a:r>
              <a:rPr lang="en-US" dirty="0"/>
              <a:t>, vol. 124, no. 1, pp. 1016–1035., doi:10.1029/2018jb016886. </a:t>
            </a:r>
          </a:p>
          <a:p>
            <a:r>
              <a:rPr lang="en-US" dirty="0"/>
              <a:t>Sholes, Steven et al. (2013). Object Based Image Analysis for Remote Sensing of 	Planetary Surfaces. 1527. </a:t>
            </a:r>
          </a:p>
          <a:p>
            <a:r>
              <a:rPr lang="en-US" dirty="0"/>
              <a:t>Smart, Kevin J. &amp; </a:t>
            </a:r>
            <a:r>
              <a:rPr lang="en-US" dirty="0" err="1"/>
              <a:t>Ferrill</a:t>
            </a:r>
            <a:r>
              <a:rPr lang="en-US" dirty="0"/>
              <a:t>, David A. (2018). “Discrete element modelling of extensional 	fault-	related monocline formation.” </a:t>
            </a:r>
            <a:r>
              <a:rPr lang="en-US" i="1" dirty="0"/>
              <a:t>Journal of Structural Geology, </a:t>
            </a:r>
            <a:r>
              <a:rPr lang="en-US" dirty="0"/>
              <a:t>Volume 115, 	Pages 82-90, ISSN 0191-8141, https://doi.org/10.1016/j.jsg.2018.07.009.</a:t>
            </a:r>
          </a:p>
          <a:p>
            <a:r>
              <a:rPr lang="en-US" dirty="0" err="1"/>
              <a:t>Sigmundsson</a:t>
            </a:r>
            <a:r>
              <a:rPr lang="en-US" dirty="0"/>
              <a:t>, </a:t>
            </a:r>
            <a:r>
              <a:rPr lang="en-US" dirty="0" err="1"/>
              <a:t>Freysteinn</a:t>
            </a:r>
            <a:r>
              <a:rPr lang="en-US" dirty="0"/>
              <a:t> et al. (2017). “Geodynamics of Iceland and the signatures of 	plate 	spreading.” </a:t>
            </a:r>
            <a:r>
              <a:rPr lang="en-US" i="1" dirty="0"/>
              <a:t>Journal of Volcanology and Geothermal Research </a:t>
            </a:r>
            <a:r>
              <a:rPr lang="en-US" dirty="0"/>
              <a:t>Volume 	391,1 	06436, ISSN 0377-0273, 	</a:t>
            </a:r>
            <a:r>
              <a:rPr lang="en-US" u="sng" dirty="0">
                <a:hlinkClick r:id="rId2"/>
              </a:rPr>
              <a:t>https://doi.org/10.1016/j.jvolgeores.2018.08.014</a:t>
            </a:r>
            <a:r>
              <a:rPr lang="en-US" dirty="0"/>
              <a:t>.</a:t>
            </a:r>
          </a:p>
          <a:p>
            <a:r>
              <a:rPr lang="en-US" dirty="0" err="1"/>
              <a:t>Trippanera</a:t>
            </a:r>
            <a:r>
              <a:rPr lang="en-US" dirty="0"/>
              <a:t>, D. et al. (2017). “Fault and graben growth along 	active magmatic divergent 	plate boundaries in Iceland and Ethiopia.” Tectonics, 34, 2318–2348, 	doi:10.1002/2015TC003991.</a:t>
            </a:r>
          </a:p>
          <a:p>
            <a:r>
              <a:rPr lang="en-US" dirty="0" err="1"/>
              <a:t>Thamilselvana</a:t>
            </a:r>
            <a:r>
              <a:rPr lang="en-US" dirty="0"/>
              <a:t>, P. &amp; </a:t>
            </a:r>
            <a:r>
              <a:rPr lang="en-US" dirty="0" err="1"/>
              <a:t>Sathiaseelan</a:t>
            </a:r>
            <a:r>
              <a:rPr lang="en-US" dirty="0"/>
              <a:t>, J. G. R. (2015). "A Comparative Study of Data 	Mining Algorithms for Image Classification", </a:t>
            </a:r>
            <a:r>
              <a:rPr lang="en-US" i="1" dirty="0"/>
              <a:t>IJEME</a:t>
            </a:r>
            <a:r>
              <a:rPr lang="en-US" dirty="0"/>
              <a:t>, vol.5, no.2, pp.1-9. DOI: 	10.5815/</a:t>
            </a:r>
            <a:r>
              <a:rPr lang="en-US" dirty="0" err="1"/>
              <a:t>ijeme</a:t>
            </a:r>
            <a:r>
              <a:rPr lang="en-US" dirty="0"/>
              <a:t>. 2015.02.01</a:t>
            </a:r>
            <a:r>
              <a:rPr lang="en-US" i="1" dirty="0"/>
              <a:t>.  </a:t>
            </a:r>
            <a:r>
              <a:rPr lang="en-US" dirty="0"/>
              <a:t> </a:t>
            </a:r>
          </a:p>
          <a:p>
            <a:r>
              <a:rPr lang="en-US" dirty="0" err="1"/>
              <a:t>Weih</a:t>
            </a:r>
            <a:r>
              <a:rPr lang="en-US" dirty="0"/>
              <a:t>, R., </a:t>
            </a:r>
            <a:r>
              <a:rPr lang="en-US" dirty="0" err="1"/>
              <a:t>Riggan</a:t>
            </a:r>
            <a:r>
              <a:rPr lang="en-US" dirty="0"/>
              <a:t>, N.D. (2010). Object-Based Classification vs. Pixel-Based 	Classification: Comparative Importance of Multi-Resolution Imagery.</a:t>
            </a:r>
          </a:p>
          <a:p>
            <a:r>
              <a:rPr lang="en-US" dirty="0"/>
              <a:t>Wirth, Michael A. (2004). “Shape Analysis &amp; Measurement,” lecture notes, Computing 	and Information Science Image Processing Group, University of Guelph. 	</a:t>
            </a:r>
            <a:r>
              <a:rPr lang="en-US" u="sng" dirty="0">
                <a:hlinkClick r:id="rId3"/>
              </a:rPr>
              <a:t>http://www.cyto.purdue.edu/cdroms/micro2/content/education/wirth10.pdf</a:t>
            </a:r>
            <a:endParaRPr lang="en-US" dirty="0"/>
          </a:p>
          <a:p>
            <a:r>
              <a:rPr lang="en-US" dirty="0"/>
              <a:t>Young, Elaine K. et al. (2020). “Testing the Reproducibility of Remote Surface Rupture 	Maps of the 2019 Ridgecrest Earthquakes.” Poster presented at: SCEC annual 	meeting, September 14-17, 2020.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19900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2F62C3-1F01-4B42-B867-043291A2A7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6084"/>
            <a:ext cx="10515600" cy="1325563"/>
          </a:xfrm>
        </p:spPr>
        <p:txBody>
          <a:bodyPr/>
          <a:lstStyle/>
          <a:p>
            <a:r>
              <a:rPr lang="en-US" dirty="0"/>
              <a:t>Reykjanes Peninsula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5D32DF8-61A6-4CDE-AB0C-2A66BB639B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295" y="1446338"/>
            <a:ext cx="6599724" cy="4351338"/>
          </a:xfrm>
        </p:spPr>
        <p:txBody>
          <a:bodyPr/>
          <a:lstStyle/>
          <a:p>
            <a:r>
              <a:rPr lang="en-US" dirty="0"/>
              <a:t>Onshore expression of the Mid-Atlantic Ridge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Young, basaltic landscape that is repeatedly resurfaced </a:t>
            </a:r>
          </a:p>
          <a:p>
            <a:pPr lvl="1"/>
            <a:r>
              <a:rPr lang="en-US" dirty="0"/>
              <a:t>post glacial, last 12ka</a:t>
            </a:r>
          </a:p>
          <a:p>
            <a:pPr lvl="1"/>
            <a:r>
              <a:rPr lang="en-US" dirty="0"/>
              <a:t>last eruption~800 </a:t>
            </a:r>
            <a:r>
              <a:rPr lang="en-US" dirty="0" err="1"/>
              <a:t>yrs</a:t>
            </a:r>
            <a:r>
              <a:rPr lang="en-US" dirty="0"/>
              <a:t> ago</a:t>
            </a:r>
          </a:p>
          <a:p>
            <a:pPr lvl="1"/>
            <a:endParaRPr lang="en-US" dirty="0"/>
          </a:p>
          <a:p>
            <a:r>
              <a:rPr lang="en-US" dirty="0"/>
              <a:t>Consists of normal faults, oblique-slip faults, and eruptive fissures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4E1E2F8-8BA7-4494-B6BD-09494BD8C6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4967" y="3219240"/>
            <a:ext cx="5367688" cy="2578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9217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C2861-5457-469D-9E89-AC3F6727A6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256" y="153192"/>
            <a:ext cx="10515600" cy="1325563"/>
          </a:xfrm>
        </p:spPr>
        <p:txBody>
          <a:bodyPr>
            <a:normAutofit/>
          </a:bodyPr>
          <a:lstStyle/>
          <a:p>
            <a:r>
              <a:rPr lang="en-US" sz="3000" dirty="0"/>
              <a:t>Extensional Structures of the Reykjanes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62990-2CEC-460F-AEF9-1C169FD797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0256" y="1690688"/>
            <a:ext cx="6454541" cy="4351338"/>
          </a:xfrm>
        </p:spPr>
        <p:txBody>
          <a:bodyPr/>
          <a:lstStyle/>
          <a:p>
            <a:pPr marL="514350" indent="-514350">
              <a:buAutoNum type="arabicParenR"/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open fractures on relatively flat topography </a:t>
            </a:r>
          </a:p>
          <a:p>
            <a:pPr marL="0" indent="0">
              <a:buNone/>
            </a:pP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2) fault propagation folds, with a secondary open, dilatant fracture on a primary monocline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3DA547-6F87-47D5-99C1-CBFE5B580A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2223" y="111601"/>
            <a:ext cx="3876624" cy="6381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0423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6E705B-FC16-4B9F-BB12-B87F68234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484" y="258828"/>
            <a:ext cx="10515600" cy="1325563"/>
          </a:xfrm>
        </p:spPr>
        <p:txBody>
          <a:bodyPr/>
          <a:lstStyle/>
          <a:p>
            <a:r>
              <a:rPr lang="en-US" dirty="0" err="1"/>
              <a:t>Trishear</a:t>
            </a:r>
            <a:r>
              <a:rPr lang="en-US" dirty="0"/>
              <a:t> Kinematic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F5208B-7EAF-425C-91C0-7A3E2E8633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2933" y="1585052"/>
            <a:ext cx="5447351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Physical or computational model of  fold growth through time</a:t>
            </a:r>
          </a:p>
          <a:p>
            <a:r>
              <a:rPr lang="en-US" dirty="0"/>
              <a:t>Normal fault buried by overlaying strata</a:t>
            </a:r>
          </a:p>
          <a:p>
            <a:r>
              <a:rPr lang="en-US" dirty="0"/>
              <a:t>Deformation occurs in a triangular zone in front of the propagating fault tip </a:t>
            </a:r>
          </a:p>
          <a:p>
            <a:r>
              <a:rPr lang="en-US" dirty="0"/>
              <a:t>Envelope and fold geometries depend on  fault dip, </a:t>
            </a:r>
            <a:r>
              <a:rPr lang="en-US" dirty="0" err="1"/>
              <a:t>trishear</a:t>
            </a:r>
            <a:r>
              <a:rPr lang="en-US" dirty="0"/>
              <a:t> angle, </a:t>
            </a:r>
            <a:r>
              <a:rPr lang="en-US" dirty="0" err="1"/>
              <a:t>trishear</a:t>
            </a:r>
            <a:r>
              <a:rPr lang="en-US" dirty="0"/>
              <a:t> symmetry, and overlaying cover thickness</a:t>
            </a:r>
          </a:p>
        </p:txBody>
      </p:sp>
      <p:pic>
        <p:nvPicPr>
          <p:cNvPr id="1026" name="Picture 2" descr="Trishear in 3D: Forward modeling and analysis">
            <a:extLst>
              <a:ext uri="{FF2B5EF4-FFF2-40B4-BE49-F238E27FC236}">
                <a16:creationId xmlns:a16="http://schemas.microsoft.com/office/drawing/2014/main" id="{E22243A4-472F-4B8C-AE0D-FB6CF04FDD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2789" y="1594435"/>
            <a:ext cx="6269100" cy="2166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19197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6B8CF4F-F3D8-41FC-968E-6BE8A9E4C1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5978" y="657125"/>
            <a:ext cx="4956590" cy="60968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B9369A8-2E30-41AC-9061-DEDF08844E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432" y="3310909"/>
            <a:ext cx="4426905" cy="365937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51D8586-6B6F-4F25-9EEA-66C4A2DAB06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223" t="18728" r="4543" b="9104"/>
          <a:stretch/>
        </p:blipFill>
        <p:spPr>
          <a:xfrm>
            <a:off x="129432" y="827590"/>
            <a:ext cx="4426905" cy="260844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7DCEBF7-85B9-43F1-8303-2C5EE7DB08F0}"/>
              </a:ext>
            </a:extLst>
          </p:cNvPr>
          <p:cNvSpPr txBox="1"/>
          <p:nvPr/>
        </p:nvSpPr>
        <p:spPr>
          <a:xfrm>
            <a:off x="3301046" y="-34349"/>
            <a:ext cx="51013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Discrete Element Models: Stuart Hardy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951E51-8A28-4994-B58B-02639795CB42}"/>
              </a:ext>
            </a:extLst>
          </p:cNvPr>
          <p:cNvSpPr txBox="1"/>
          <p:nvPr/>
        </p:nvSpPr>
        <p:spPr>
          <a:xfrm>
            <a:off x="225686" y="365761"/>
            <a:ext cx="35638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Normal Fault growth + Resurfacing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8214CF0-5DC9-4946-8D29-E611002F7960}"/>
              </a:ext>
            </a:extLst>
          </p:cNvPr>
          <p:cNvCxnSpPr>
            <a:cxnSpLocks/>
          </p:cNvCxnSpPr>
          <p:nvPr/>
        </p:nvCxnSpPr>
        <p:spPr>
          <a:xfrm flipH="1">
            <a:off x="4694594" y="4603009"/>
            <a:ext cx="616016" cy="1807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8B8C97CF-8556-4C4B-82D2-C0EFAE1042F1}"/>
              </a:ext>
            </a:extLst>
          </p:cNvPr>
          <p:cNvSpPr txBox="1"/>
          <p:nvPr/>
        </p:nvSpPr>
        <p:spPr>
          <a:xfrm>
            <a:off x="7105978" y="315367"/>
            <a:ext cx="35638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Thingvellir Model (2013)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D9AF1AC-D836-4E22-9D07-4B750AAEF695}"/>
              </a:ext>
            </a:extLst>
          </p:cNvPr>
          <p:cNvSpPr txBox="1"/>
          <p:nvPr/>
        </p:nvSpPr>
        <p:spPr>
          <a:xfrm>
            <a:off x="5015588" y="3956678"/>
            <a:ext cx="17723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Newly deposited basalt layers</a:t>
            </a:r>
          </a:p>
        </p:txBody>
      </p:sp>
    </p:spTree>
    <p:extLst>
      <p:ext uri="{BB962C8B-B14F-4D97-AF65-F5344CB8AC3E}">
        <p14:creationId xmlns:p14="http://schemas.microsoft.com/office/powerpoint/2010/main" val="15083201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CAE10A-B41E-45F7-BAE9-3583BE086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444" y="124677"/>
            <a:ext cx="10515600" cy="1325563"/>
          </a:xfrm>
        </p:spPr>
        <p:txBody>
          <a:bodyPr/>
          <a:lstStyle/>
          <a:p>
            <a:r>
              <a:rPr lang="en-US" dirty="0"/>
              <a:t>Displacement Scaling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E0553A-F287-4C5E-A783-C27AA190CF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167" y="1450240"/>
            <a:ext cx="6717632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D:L profiles measure vertical offset along a fault scarp’s length</a:t>
            </a:r>
          </a:p>
          <a:p>
            <a:endParaRPr lang="en-US" dirty="0"/>
          </a:p>
          <a:p>
            <a:r>
              <a:rPr lang="en-US" dirty="0"/>
              <a:t>Vertical separation is used as a proxy for fault slip along individual fault scarps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Displacement scaling is used to constrain the propagation history of active extensional fault systems at the land surface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2" descr="Displacement of Kapoho fault scarp, Kīlauea Volcano, Hawai‘i, cause...">
            <a:extLst>
              <a:ext uri="{FF2B5EF4-FFF2-40B4-BE49-F238E27FC236}">
                <a16:creationId xmlns:a16="http://schemas.microsoft.com/office/drawing/2014/main" id="{025120C4-E7C0-46DB-AD57-849ABAB457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6531" y="478819"/>
            <a:ext cx="4889015" cy="3293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F9E93EB-16EC-4846-9470-516CAEB2FF5E}"/>
              </a:ext>
            </a:extLst>
          </p:cNvPr>
          <p:cNvCxnSpPr>
            <a:cxnSpLocks/>
          </p:cNvCxnSpPr>
          <p:nvPr/>
        </p:nvCxnSpPr>
        <p:spPr>
          <a:xfrm flipV="1">
            <a:off x="7786838" y="1780675"/>
            <a:ext cx="0" cy="1097279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9728E27-5A91-484E-99E0-6CDC595F5301}"/>
              </a:ext>
            </a:extLst>
          </p:cNvPr>
          <p:cNvCxnSpPr>
            <a:cxnSpLocks/>
          </p:cNvCxnSpPr>
          <p:nvPr/>
        </p:nvCxnSpPr>
        <p:spPr>
          <a:xfrm flipV="1">
            <a:off x="8584131" y="1787878"/>
            <a:ext cx="0" cy="1097279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7B7A211-3E8C-4D8F-82F3-88C9F9AFBD62}"/>
              </a:ext>
            </a:extLst>
          </p:cNvPr>
          <p:cNvCxnSpPr>
            <a:cxnSpLocks/>
          </p:cNvCxnSpPr>
          <p:nvPr/>
        </p:nvCxnSpPr>
        <p:spPr>
          <a:xfrm flipV="1">
            <a:off x="9267524" y="1576877"/>
            <a:ext cx="0" cy="858315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60B72FC-5504-4EF4-90E6-B68673A6D830}"/>
              </a:ext>
            </a:extLst>
          </p:cNvPr>
          <p:cNvCxnSpPr>
            <a:cxnSpLocks/>
          </p:cNvCxnSpPr>
          <p:nvPr/>
        </p:nvCxnSpPr>
        <p:spPr>
          <a:xfrm flipV="1">
            <a:off x="9737558" y="1450241"/>
            <a:ext cx="0" cy="675275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82B4A01-42F6-466E-9874-135B2DAC5ECD}"/>
              </a:ext>
            </a:extLst>
          </p:cNvPr>
          <p:cNvCxnSpPr>
            <a:cxnSpLocks/>
          </p:cNvCxnSpPr>
          <p:nvPr/>
        </p:nvCxnSpPr>
        <p:spPr>
          <a:xfrm flipV="1">
            <a:off x="10238071" y="1488647"/>
            <a:ext cx="0" cy="517387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A163EE8-0A16-427B-9AB9-58277420BCF5}"/>
              </a:ext>
            </a:extLst>
          </p:cNvPr>
          <p:cNvCxnSpPr>
            <a:cxnSpLocks/>
          </p:cNvCxnSpPr>
          <p:nvPr/>
        </p:nvCxnSpPr>
        <p:spPr>
          <a:xfrm flipV="1">
            <a:off x="10642332" y="1576877"/>
            <a:ext cx="0" cy="357801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AD37AB1-FEF4-48E1-80CA-068D232A5C24}"/>
              </a:ext>
            </a:extLst>
          </p:cNvPr>
          <p:cNvCxnSpPr>
            <a:cxnSpLocks/>
          </p:cNvCxnSpPr>
          <p:nvPr/>
        </p:nvCxnSpPr>
        <p:spPr>
          <a:xfrm flipV="1">
            <a:off x="10959966" y="1576878"/>
            <a:ext cx="0" cy="35780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0A5B433-1714-49E9-B39D-B97D1C9B8A8D}"/>
              </a:ext>
            </a:extLst>
          </p:cNvPr>
          <p:cNvCxnSpPr>
            <a:cxnSpLocks/>
          </p:cNvCxnSpPr>
          <p:nvPr/>
        </p:nvCxnSpPr>
        <p:spPr>
          <a:xfrm flipV="1">
            <a:off x="7166411" y="1867301"/>
            <a:ext cx="4085522" cy="1371998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27AE00EA-AAFB-41D4-9AF2-9EA9B711EA82}"/>
              </a:ext>
            </a:extLst>
          </p:cNvPr>
          <p:cNvSpPr txBox="1"/>
          <p:nvPr/>
        </p:nvSpPr>
        <p:spPr>
          <a:xfrm>
            <a:off x="8820752" y="2654056"/>
            <a:ext cx="1097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Length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B92335C-ABA6-4484-B29A-5E867EB465AA}"/>
              </a:ext>
            </a:extLst>
          </p:cNvPr>
          <p:cNvSpPr txBox="1"/>
          <p:nvPr/>
        </p:nvSpPr>
        <p:spPr>
          <a:xfrm>
            <a:off x="6975743" y="2095590"/>
            <a:ext cx="1588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Vertical offset</a:t>
            </a:r>
          </a:p>
        </p:txBody>
      </p:sp>
    </p:spTree>
    <p:extLst>
      <p:ext uri="{BB962C8B-B14F-4D97-AF65-F5344CB8AC3E}">
        <p14:creationId xmlns:p14="http://schemas.microsoft.com/office/powerpoint/2010/main" val="4866695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BBC2E-C246-4647-8B5D-CE4FB4FF18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198" y="0"/>
            <a:ext cx="10515600" cy="1325563"/>
          </a:xfrm>
        </p:spPr>
        <p:txBody>
          <a:bodyPr/>
          <a:lstStyle/>
          <a:p>
            <a:r>
              <a:rPr lang="en-US" dirty="0"/>
              <a:t>Displacement Scaling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D8C248C-97DE-412F-A313-D28417AF9E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66484" y="206650"/>
            <a:ext cx="3481138" cy="644469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51FEFD6-D901-4641-8325-CD1EDCADB0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454" r="9392" b="701"/>
          <a:stretch/>
        </p:blipFill>
        <p:spPr>
          <a:xfrm>
            <a:off x="250256" y="4343025"/>
            <a:ext cx="5212326" cy="23083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3F37D82-6C93-4F1A-B2AF-2B23AF145863}"/>
              </a:ext>
            </a:extLst>
          </p:cNvPr>
          <p:cNvSpPr txBox="1"/>
          <p:nvPr/>
        </p:nvSpPr>
        <p:spPr>
          <a:xfrm>
            <a:off x="250256" y="1133058"/>
            <a:ext cx="754540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Idealized linear fault growth is characterized by a 1</a:t>
            </a:r>
            <a:r>
              <a:rPr lang="en-US" baseline="30000" dirty="0"/>
              <a:t>st</a:t>
            </a:r>
            <a:r>
              <a:rPr lang="en-US" dirty="0"/>
              <a:t> order, triangular D:L profile (a) 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Greatest amount of slip is at the fault center (initiation point) and decreases towards tips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Barriers to fault growth cause restriction at fault tips; cause changes in profile shape (b, c)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Asymmetry in the profile is the result of the fault propagating in a particular direction (b)</a:t>
            </a:r>
          </a:p>
        </p:txBody>
      </p:sp>
    </p:spTree>
    <p:extLst>
      <p:ext uri="{BB962C8B-B14F-4D97-AF65-F5344CB8AC3E}">
        <p14:creationId xmlns:p14="http://schemas.microsoft.com/office/powerpoint/2010/main" val="24200795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024A7-2051-49D9-8592-03D202B85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D:L of Resurfaced Faults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66756F-C85A-4E3F-AC69-FB924041DE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Based off the linear growth model, an idealized propagating fault that is covered by a resurfacing event will be trapezoidal in shape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9F3C86-F52C-4D2C-8725-7AA616B622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0565" y="2891647"/>
            <a:ext cx="3985258" cy="32853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FD5EEC4-4FCD-4E94-8088-F1A36FD233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454" r="9392" b="701"/>
          <a:stretch/>
        </p:blipFill>
        <p:spPr>
          <a:xfrm>
            <a:off x="644892" y="3341997"/>
            <a:ext cx="5212326" cy="2308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3584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6340</TotalTime>
  <Words>2023</Words>
  <Application>Microsoft Office PowerPoint</Application>
  <PresentationFormat>Widescreen</PresentationFormat>
  <Paragraphs>182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Calibri</vt:lpstr>
      <vt:lpstr>Calibri Light</vt:lpstr>
      <vt:lpstr>Office Theme</vt:lpstr>
      <vt:lpstr>Automating measurement of extensional fault/fold scarp geometry and resurfacing in Reykjanes, Iceland: Implications for fault scaling and growth </vt:lpstr>
      <vt:lpstr>Overview of Iceland</vt:lpstr>
      <vt:lpstr>Reykjanes Peninsula</vt:lpstr>
      <vt:lpstr>Extensional Structures of the Reykjanes</vt:lpstr>
      <vt:lpstr>Trishear Kinematic Model</vt:lpstr>
      <vt:lpstr>PowerPoint Presentation</vt:lpstr>
      <vt:lpstr>Displacement Scaling</vt:lpstr>
      <vt:lpstr>Displacement Scaling</vt:lpstr>
      <vt:lpstr>D:L of Resurfaced Faults</vt:lpstr>
      <vt:lpstr>Research Goals</vt:lpstr>
      <vt:lpstr>Vogar Study Site</vt:lpstr>
      <vt:lpstr>Methodology</vt:lpstr>
      <vt:lpstr>Automated Mapping Results</vt:lpstr>
      <vt:lpstr>Algorithm Findings: Segment Mean Shift</vt:lpstr>
      <vt:lpstr>PowerPoint Presentation</vt:lpstr>
      <vt:lpstr>Algorithm Findings: ISO Cluster Unsupervised</vt:lpstr>
      <vt:lpstr>Displacement Scaling Results</vt:lpstr>
      <vt:lpstr>Scaling Interpretation</vt:lpstr>
      <vt:lpstr>Conclusions</vt:lpstr>
      <vt:lpstr>Limitations of Methodology</vt:lpstr>
      <vt:lpstr>Further Research</vt:lpstr>
      <vt:lpstr>References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Automating measurement of extensional fault/fold scarp geometry and resurfacing in Reykjanes, Iceland: Implications for fault scaling and growth </dc:title>
  <dc:creator>Maddie Schwarz</dc:creator>
  <cp:lastModifiedBy>Maddie Schwarz</cp:lastModifiedBy>
  <cp:revision>187</cp:revision>
  <dcterms:created xsi:type="dcterms:W3CDTF">2021-04-04T18:18:57Z</dcterms:created>
  <dcterms:modified xsi:type="dcterms:W3CDTF">2021-04-24T20:01:34Z</dcterms:modified>
</cp:coreProperties>
</file>